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314" r:id="rId5"/>
    <p:sldId id="315" r:id="rId6"/>
    <p:sldId id="316" r:id="rId7"/>
    <p:sldId id="301" r:id="rId8"/>
    <p:sldId id="296" r:id="rId9"/>
    <p:sldId id="302" r:id="rId10"/>
    <p:sldId id="303" r:id="rId11"/>
    <p:sldId id="318" r:id="rId12"/>
    <p:sldId id="319" r:id="rId13"/>
    <p:sldId id="304" r:id="rId14"/>
    <p:sldId id="317" r:id="rId15"/>
    <p:sldId id="307" r:id="rId16"/>
    <p:sldId id="313" r:id="rId17"/>
    <p:sldId id="294" r:id="rId18"/>
    <p:sldId id="297" r:id="rId19"/>
  </p:sldIdLst>
  <p:sldSz cx="126015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9513C9A-FBB6-4377-8334-8C93970D8360}">
          <p14:sldIdLst>
            <p14:sldId id="314"/>
            <p14:sldId id="315"/>
            <p14:sldId id="316"/>
            <p14:sldId id="301"/>
            <p14:sldId id="296"/>
            <p14:sldId id="302"/>
            <p14:sldId id="303"/>
            <p14:sldId id="318"/>
            <p14:sldId id="319"/>
            <p14:sldId id="304"/>
            <p14:sldId id="317"/>
            <p14:sldId id="307"/>
            <p14:sldId id="313"/>
            <p14:sldId id="294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071"/>
    <a:srgbClr val="CD6525"/>
    <a:srgbClr val="FFFF99"/>
    <a:srgbClr val="FFFF66"/>
    <a:srgbClr val="00FF00"/>
    <a:srgbClr val="DFE8F0"/>
    <a:srgbClr val="294F6E"/>
    <a:srgbClr val="102B40"/>
    <a:srgbClr val="BFD3E4"/>
    <a:srgbClr val="558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18777F-BDB3-46C0-8420-72543AE2DCEF}" v="4" dt="2021-02-09T07:59:29.3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778" y="115"/>
      </p:cViewPr>
      <p:guideLst>
        <p:guide orient="horz" pos="2160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etal Jain" userId="51c8f061-299c-44fe-993f-a386b901f7f1" providerId="ADAL" clId="{3B18777F-BDB3-46C0-8420-72543AE2DCEF}"/>
    <pc:docChg chg="undo custSel addSld delSld modSld modMainMaster modSection">
      <pc:chgData name="Sheetal Jain" userId="51c8f061-299c-44fe-993f-a386b901f7f1" providerId="ADAL" clId="{3B18777F-BDB3-46C0-8420-72543AE2DCEF}" dt="2021-02-09T07:59:44.618" v="376" actId="20577"/>
      <pc:docMkLst>
        <pc:docMk/>
      </pc:docMkLst>
      <pc:sldChg chg="modSp mod">
        <pc:chgData name="Sheetal Jain" userId="51c8f061-299c-44fe-993f-a386b901f7f1" providerId="ADAL" clId="{3B18777F-BDB3-46C0-8420-72543AE2DCEF}" dt="2021-02-09T07:59:44.618" v="376" actId="20577"/>
        <pc:sldMkLst>
          <pc:docMk/>
          <pc:sldMk cId="1600860994" sldId="297"/>
        </pc:sldMkLst>
        <pc:graphicFrameChg chg="mod modGraphic">
          <ac:chgData name="Sheetal Jain" userId="51c8f061-299c-44fe-993f-a386b901f7f1" providerId="ADAL" clId="{3B18777F-BDB3-46C0-8420-72543AE2DCEF}" dt="2021-02-09T07:59:44.618" v="376" actId="20577"/>
          <ac:graphicFrameMkLst>
            <pc:docMk/>
            <pc:sldMk cId="1600860994" sldId="297"/>
            <ac:graphicFrameMk id="14" creationId="{00000000-0000-0000-0000-000000000000}"/>
          </ac:graphicFrameMkLst>
        </pc:graphicFrameChg>
      </pc:sldChg>
      <pc:sldChg chg="modSp mod">
        <pc:chgData name="Sheetal Jain" userId="51c8f061-299c-44fe-993f-a386b901f7f1" providerId="ADAL" clId="{3B18777F-BDB3-46C0-8420-72543AE2DCEF}" dt="2021-02-09T06:51:50.320" v="12" actId="20577"/>
        <pc:sldMkLst>
          <pc:docMk/>
          <pc:sldMk cId="3805295664" sldId="301"/>
        </pc:sldMkLst>
        <pc:graphicFrameChg chg="modGraphic">
          <ac:chgData name="Sheetal Jain" userId="51c8f061-299c-44fe-993f-a386b901f7f1" providerId="ADAL" clId="{3B18777F-BDB3-46C0-8420-72543AE2DCEF}" dt="2021-02-09T06:51:50.320" v="12" actId="20577"/>
          <ac:graphicFrameMkLst>
            <pc:docMk/>
            <pc:sldMk cId="3805295664" sldId="301"/>
            <ac:graphicFrameMk id="29" creationId="{00000000-0000-0000-0000-000000000000}"/>
          </ac:graphicFrameMkLst>
        </pc:graphicFrameChg>
      </pc:sldChg>
      <pc:sldChg chg="modSp mod">
        <pc:chgData name="Sheetal Jain" userId="51c8f061-299c-44fe-993f-a386b901f7f1" providerId="ADAL" clId="{3B18777F-BDB3-46C0-8420-72543AE2DCEF}" dt="2021-02-04T11:54:37.794" v="8" actId="1035"/>
        <pc:sldMkLst>
          <pc:docMk/>
          <pc:sldMk cId="2855667662" sldId="302"/>
        </pc:sldMkLst>
        <pc:spChg chg="mod">
          <ac:chgData name="Sheetal Jain" userId="51c8f061-299c-44fe-993f-a386b901f7f1" providerId="ADAL" clId="{3B18777F-BDB3-46C0-8420-72543AE2DCEF}" dt="2021-02-04T11:54:29.837" v="5" actId="255"/>
          <ac:spMkLst>
            <pc:docMk/>
            <pc:sldMk cId="2855667662" sldId="302"/>
            <ac:spMk id="5" creationId="{00000000-0000-0000-0000-000000000000}"/>
          </ac:spMkLst>
        </pc:spChg>
        <pc:spChg chg="mod">
          <ac:chgData name="Sheetal Jain" userId="51c8f061-299c-44fe-993f-a386b901f7f1" providerId="ADAL" clId="{3B18777F-BDB3-46C0-8420-72543AE2DCEF}" dt="2021-02-04T11:54:37.794" v="8" actId="1035"/>
          <ac:spMkLst>
            <pc:docMk/>
            <pc:sldMk cId="2855667662" sldId="302"/>
            <ac:spMk id="33" creationId="{00000000-0000-0000-0000-000000000000}"/>
          </ac:spMkLst>
        </pc:spChg>
      </pc:sldChg>
      <pc:sldChg chg="modSp mod">
        <pc:chgData name="Sheetal Jain" userId="51c8f061-299c-44fe-993f-a386b901f7f1" providerId="ADAL" clId="{3B18777F-BDB3-46C0-8420-72543AE2DCEF}" dt="2021-02-09T06:56:44.531" v="83" actId="404"/>
        <pc:sldMkLst>
          <pc:docMk/>
          <pc:sldMk cId="3209767543" sldId="303"/>
        </pc:sldMkLst>
        <pc:spChg chg="mod">
          <ac:chgData name="Sheetal Jain" userId="51c8f061-299c-44fe-993f-a386b901f7f1" providerId="ADAL" clId="{3B18777F-BDB3-46C0-8420-72543AE2DCEF}" dt="2021-02-09T06:56:44.531" v="83" actId="404"/>
          <ac:spMkLst>
            <pc:docMk/>
            <pc:sldMk cId="3209767543" sldId="303"/>
            <ac:spMk id="5" creationId="{00000000-0000-0000-0000-000000000000}"/>
          </ac:spMkLst>
        </pc:spChg>
      </pc:sldChg>
      <pc:sldChg chg="addSp delSp modSp mod modShow">
        <pc:chgData name="Sheetal Jain" userId="51c8f061-299c-44fe-993f-a386b901f7f1" providerId="ADAL" clId="{3B18777F-BDB3-46C0-8420-72543AE2DCEF}" dt="2021-02-09T07:53:08.393" v="322" actId="692"/>
        <pc:sldMkLst>
          <pc:docMk/>
          <pc:sldMk cId="3134226098" sldId="304"/>
        </pc:sldMkLst>
        <pc:spChg chg="mod">
          <ac:chgData name="Sheetal Jain" userId="51c8f061-299c-44fe-993f-a386b901f7f1" providerId="ADAL" clId="{3B18777F-BDB3-46C0-8420-72543AE2DCEF}" dt="2021-02-09T07:51:17.353" v="254" actId="20577"/>
          <ac:spMkLst>
            <pc:docMk/>
            <pc:sldMk cId="3134226098" sldId="304"/>
            <ac:spMk id="5" creationId="{00000000-0000-0000-0000-000000000000}"/>
          </ac:spMkLst>
        </pc:spChg>
        <pc:spChg chg="add mod">
          <ac:chgData name="Sheetal Jain" userId="51c8f061-299c-44fe-993f-a386b901f7f1" providerId="ADAL" clId="{3B18777F-BDB3-46C0-8420-72543AE2DCEF}" dt="2021-02-09T07:52:03.002" v="264" actId="14100"/>
          <ac:spMkLst>
            <pc:docMk/>
            <pc:sldMk cId="3134226098" sldId="304"/>
            <ac:spMk id="19" creationId="{9A0EFB0F-909F-460E-B385-152990D081C4}"/>
          </ac:spMkLst>
        </pc:spChg>
        <pc:spChg chg="mod">
          <ac:chgData name="Sheetal Jain" userId="51c8f061-299c-44fe-993f-a386b901f7f1" providerId="ADAL" clId="{3B18777F-BDB3-46C0-8420-72543AE2DCEF}" dt="2021-02-09T07:51:47.282" v="259" actId="1035"/>
          <ac:spMkLst>
            <pc:docMk/>
            <pc:sldMk cId="3134226098" sldId="304"/>
            <ac:spMk id="21" creationId="{00000000-0000-0000-0000-000000000000}"/>
          </ac:spMkLst>
        </pc:spChg>
        <pc:spChg chg="del mod">
          <ac:chgData name="Sheetal Jain" userId="51c8f061-299c-44fe-993f-a386b901f7f1" providerId="ADAL" clId="{3B18777F-BDB3-46C0-8420-72543AE2DCEF}" dt="2021-02-09T07:49:56.694" v="205" actId="478"/>
          <ac:spMkLst>
            <pc:docMk/>
            <pc:sldMk cId="3134226098" sldId="304"/>
            <ac:spMk id="24" creationId="{00000000-0000-0000-0000-000000000000}"/>
          </ac:spMkLst>
        </pc:spChg>
        <pc:spChg chg="del">
          <ac:chgData name="Sheetal Jain" userId="51c8f061-299c-44fe-993f-a386b901f7f1" providerId="ADAL" clId="{3B18777F-BDB3-46C0-8420-72543AE2DCEF}" dt="2021-02-09T07:52:21.986" v="268" actId="478"/>
          <ac:spMkLst>
            <pc:docMk/>
            <pc:sldMk cId="3134226098" sldId="304"/>
            <ac:spMk id="30" creationId="{00000000-0000-0000-0000-000000000000}"/>
          </ac:spMkLst>
        </pc:spChg>
        <pc:spChg chg="del">
          <ac:chgData name="Sheetal Jain" userId="51c8f061-299c-44fe-993f-a386b901f7f1" providerId="ADAL" clId="{3B18777F-BDB3-46C0-8420-72543AE2DCEF}" dt="2021-02-09T07:46:56.863" v="99" actId="478"/>
          <ac:spMkLst>
            <pc:docMk/>
            <pc:sldMk cId="3134226098" sldId="304"/>
            <ac:spMk id="33" creationId="{00000000-0000-0000-0000-000000000000}"/>
          </ac:spMkLst>
        </pc:spChg>
        <pc:spChg chg="mod">
          <ac:chgData name="Sheetal Jain" userId="51c8f061-299c-44fe-993f-a386b901f7f1" providerId="ADAL" clId="{3B18777F-BDB3-46C0-8420-72543AE2DCEF}" dt="2021-02-09T07:52:48.795" v="317" actId="20577"/>
          <ac:spMkLst>
            <pc:docMk/>
            <pc:sldMk cId="3134226098" sldId="304"/>
            <ac:spMk id="37" creationId="{00000000-0000-0000-0000-000000000000}"/>
          </ac:spMkLst>
        </pc:spChg>
        <pc:picChg chg="add mod ord modCrop">
          <ac:chgData name="Sheetal Jain" userId="51c8f061-299c-44fe-993f-a386b901f7f1" providerId="ADAL" clId="{3B18777F-BDB3-46C0-8420-72543AE2DCEF}" dt="2021-02-09T07:53:08.393" v="322" actId="692"/>
          <ac:picMkLst>
            <pc:docMk/>
            <pc:sldMk cId="3134226098" sldId="304"/>
            <ac:picMk id="3" creationId="{BDC6AF2A-9EB5-47C6-9871-F7FDA43F52ED}"/>
          </ac:picMkLst>
        </pc:picChg>
        <pc:picChg chg="del">
          <ac:chgData name="Sheetal Jain" userId="51c8f061-299c-44fe-993f-a386b901f7f1" providerId="ADAL" clId="{3B18777F-BDB3-46C0-8420-72543AE2DCEF}" dt="2021-02-09T07:46:50.743" v="97" actId="478"/>
          <ac:picMkLst>
            <pc:docMk/>
            <pc:sldMk cId="3134226098" sldId="304"/>
            <ac:picMk id="11" creationId="{00000000-0000-0000-0000-000000000000}"/>
          </ac:picMkLst>
        </pc:picChg>
        <pc:picChg chg="del">
          <ac:chgData name="Sheetal Jain" userId="51c8f061-299c-44fe-993f-a386b901f7f1" providerId="ADAL" clId="{3B18777F-BDB3-46C0-8420-72543AE2DCEF}" dt="2021-02-09T07:46:52.558" v="98" actId="478"/>
          <ac:picMkLst>
            <pc:docMk/>
            <pc:sldMk cId="3134226098" sldId="304"/>
            <ac:picMk id="12" creationId="{00000000-0000-0000-0000-000000000000}"/>
          </ac:picMkLst>
        </pc:picChg>
        <pc:cxnChg chg="mod">
          <ac:chgData name="Sheetal Jain" userId="51c8f061-299c-44fe-993f-a386b901f7f1" providerId="ADAL" clId="{3B18777F-BDB3-46C0-8420-72543AE2DCEF}" dt="2021-02-09T07:52:16.669" v="267" actId="14100"/>
          <ac:cxnSpMkLst>
            <pc:docMk/>
            <pc:sldMk cId="3134226098" sldId="304"/>
            <ac:cxnSpMk id="29" creationId="{00000000-0000-0000-0000-000000000000}"/>
          </ac:cxnSpMkLst>
        </pc:cxnChg>
        <pc:cxnChg chg="del">
          <ac:chgData name="Sheetal Jain" userId="51c8f061-299c-44fe-993f-a386b901f7f1" providerId="ADAL" clId="{3B18777F-BDB3-46C0-8420-72543AE2DCEF}" dt="2021-02-09T07:52:23.304" v="269" actId="478"/>
          <ac:cxnSpMkLst>
            <pc:docMk/>
            <pc:sldMk cId="3134226098" sldId="304"/>
            <ac:cxnSpMk id="31" creationId="{00000000-0000-0000-0000-000000000000}"/>
          </ac:cxnSpMkLst>
        </pc:cxnChg>
      </pc:sldChg>
      <pc:sldChg chg="del">
        <pc:chgData name="Sheetal Jain" userId="51c8f061-299c-44fe-993f-a386b901f7f1" providerId="ADAL" clId="{3B18777F-BDB3-46C0-8420-72543AE2DCEF}" dt="2021-02-09T07:46:32.825" v="94" actId="2696"/>
        <pc:sldMkLst>
          <pc:docMk/>
          <pc:sldMk cId="236581573" sldId="305"/>
        </pc:sldMkLst>
      </pc:sldChg>
      <pc:sldChg chg="add del">
        <pc:chgData name="Sheetal Jain" userId="51c8f061-299c-44fe-993f-a386b901f7f1" providerId="ADAL" clId="{3B18777F-BDB3-46C0-8420-72543AE2DCEF}" dt="2021-02-09T07:46:28.494" v="93" actId="2696"/>
        <pc:sldMkLst>
          <pc:docMk/>
          <pc:sldMk cId="353569459" sldId="306"/>
        </pc:sldMkLst>
      </pc:sldChg>
      <pc:sldChg chg="modSp mod">
        <pc:chgData name="Sheetal Jain" userId="51c8f061-299c-44fe-993f-a386b901f7f1" providerId="ADAL" clId="{3B18777F-BDB3-46C0-8420-72543AE2DCEF}" dt="2021-02-09T07:56:34.428" v="365" actId="20577"/>
        <pc:sldMkLst>
          <pc:docMk/>
          <pc:sldMk cId="3835788421" sldId="307"/>
        </pc:sldMkLst>
        <pc:spChg chg="mod">
          <ac:chgData name="Sheetal Jain" userId="51c8f061-299c-44fe-993f-a386b901f7f1" providerId="ADAL" clId="{3B18777F-BDB3-46C0-8420-72543AE2DCEF}" dt="2021-02-09T07:56:34.428" v="365" actId="20577"/>
          <ac:spMkLst>
            <pc:docMk/>
            <pc:sldMk cId="3835788421" sldId="307"/>
            <ac:spMk id="5" creationId="{00000000-0000-0000-0000-000000000000}"/>
          </ac:spMkLst>
        </pc:spChg>
      </pc:sldChg>
      <pc:sldChg chg="modSp mod">
        <pc:chgData name="Sheetal Jain" userId="51c8f061-299c-44fe-993f-a386b901f7f1" providerId="ADAL" clId="{3B18777F-BDB3-46C0-8420-72543AE2DCEF}" dt="2021-02-09T07:54:10.820" v="335" actId="20577"/>
        <pc:sldMkLst>
          <pc:docMk/>
          <pc:sldMk cId="1358744290" sldId="313"/>
        </pc:sldMkLst>
        <pc:spChg chg="mod">
          <ac:chgData name="Sheetal Jain" userId="51c8f061-299c-44fe-993f-a386b901f7f1" providerId="ADAL" clId="{3B18777F-BDB3-46C0-8420-72543AE2DCEF}" dt="2021-02-09T07:54:10.820" v="335" actId="20577"/>
          <ac:spMkLst>
            <pc:docMk/>
            <pc:sldMk cId="1358744290" sldId="313"/>
            <ac:spMk id="5" creationId="{00000000-0000-0000-0000-000000000000}"/>
          </ac:spMkLst>
        </pc:spChg>
      </pc:sldChg>
      <pc:sldChg chg="modSp mod">
        <pc:chgData name="Sheetal Jain" userId="51c8f061-299c-44fe-993f-a386b901f7f1" providerId="ADAL" clId="{3B18777F-BDB3-46C0-8420-72543AE2DCEF}" dt="2021-02-09T07:53:55.713" v="329" actId="20577"/>
        <pc:sldMkLst>
          <pc:docMk/>
          <pc:sldMk cId="2349171263" sldId="317"/>
        </pc:sldMkLst>
        <pc:spChg chg="mod">
          <ac:chgData name="Sheetal Jain" userId="51c8f061-299c-44fe-993f-a386b901f7f1" providerId="ADAL" clId="{3B18777F-BDB3-46C0-8420-72543AE2DCEF}" dt="2021-02-09T07:53:55.713" v="329" actId="20577"/>
          <ac:spMkLst>
            <pc:docMk/>
            <pc:sldMk cId="2349171263" sldId="317"/>
            <ac:spMk id="5" creationId="{00000000-0000-0000-0000-000000000000}"/>
          </ac:spMkLst>
        </pc:spChg>
        <pc:picChg chg="mod modCrop">
          <ac:chgData name="Sheetal Jain" userId="51c8f061-299c-44fe-993f-a386b901f7f1" providerId="ADAL" clId="{3B18777F-BDB3-46C0-8420-72543AE2DCEF}" dt="2021-02-09T07:53:44.828" v="326" actId="14100"/>
          <ac:picMkLst>
            <pc:docMk/>
            <pc:sldMk cId="2349171263" sldId="317"/>
            <ac:picMk id="3" creationId="{00000000-0000-0000-0000-000000000000}"/>
          </ac:picMkLst>
        </pc:picChg>
      </pc:sldChg>
      <pc:sldChg chg="modSp mod">
        <pc:chgData name="Sheetal Jain" userId="51c8f061-299c-44fe-993f-a386b901f7f1" providerId="ADAL" clId="{3B18777F-BDB3-46C0-8420-72543AE2DCEF}" dt="2021-02-09T07:43:04.272" v="90" actId="20577"/>
        <pc:sldMkLst>
          <pc:docMk/>
          <pc:sldMk cId="3169424467" sldId="319"/>
        </pc:sldMkLst>
        <pc:spChg chg="mod">
          <ac:chgData name="Sheetal Jain" userId="51c8f061-299c-44fe-993f-a386b901f7f1" providerId="ADAL" clId="{3B18777F-BDB3-46C0-8420-72543AE2DCEF}" dt="2021-02-09T07:43:04.272" v="90" actId="20577"/>
          <ac:spMkLst>
            <pc:docMk/>
            <pc:sldMk cId="3169424467" sldId="319"/>
            <ac:spMk id="5" creationId="{00000000-0000-0000-0000-000000000000}"/>
          </ac:spMkLst>
        </pc:spChg>
      </pc:sldChg>
      <pc:sldMasterChg chg="modSp mod">
        <pc:chgData name="Sheetal Jain" userId="51c8f061-299c-44fe-993f-a386b901f7f1" providerId="ADAL" clId="{3B18777F-BDB3-46C0-8420-72543AE2DCEF}" dt="2021-02-04T11:54:06.560" v="1" actId="20577"/>
        <pc:sldMasterMkLst>
          <pc:docMk/>
          <pc:sldMasterMk cId="2769120201" sldId="2147483660"/>
        </pc:sldMasterMkLst>
        <pc:spChg chg="mod">
          <ac:chgData name="Sheetal Jain" userId="51c8f061-299c-44fe-993f-a386b901f7f1" providerId="ADAL" clId="{3B18777F-BDB3-46C0-8420-72543AE2DCEF}" dt="2021-02-04T11:54:06.560" v="1" actId="20577"/>
          <ac:spMkLst>
            <pc:docMk/>
            <pc:sldMasterMk cId="2769120201" sldId="2147483660"/>
            <ac:spMk id="15" creationId="{00000000-0000-0000-0000-000000000000}"/>
          </ac:spMkLst>
        </pc:sp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72CDD3-5859-43DB-BD75-0C3C30E3DE62}">
      <dgm:prSet phldrT="[Text]"/>
      <dgm:spPr>
        <a:solidFill>
          <a:srgbClr val="DFE8F0"/>
        </a:solidFill>
      </dgm:spPr>
      <dgm:t>
        <a:bodyPr/>
        <a:lstStyle/>
        <a:p>
          <a:r>
            <a:rPr lang="en-US" b="1" dirty="0">
              <a:solidFill>
                <a:srgbClr val="294071"/>
              </a:solidFill>
            </a:rPr>
            <a:t>Select the Industry Code Based on the Supplier’s Business and Product</a:t>
          </a:r>
          <a:endParaRPr lang="en-US" dirty="0">
            <a:solidFill>
              <a:srgbClr val="294071"/>
            </a:solidFill>
          </a:endParaRPr>
        </a:p>
      </dgm:t>
    </dgm:pt>
    <dgm:pt modelId="{1D5B1F83-33A7-4298-BC11-2B1252AFAEA5}" type="parTrans" cxnId="{DDB5AD9A-40B0-48EF-AF2C-8CCDA330F7FE}">
      <dgm:prSet/>
      <dgm:spPr/>
      <dgm:t>
        <a:bodyPr/>
        <a:lstStyle/>
        <a:p>
          <a:endParaRPr lang="en-US"/>
        </a:p>
      </dgm:t>
    </dgm:pt>
    <dgm:pt modelId="{15E25BD4-1EBF-43C2-8885-DBF66B8429E1}" type="sibTrans" cxnId="{DDB5AD9A-40B0-48EF-AF2C-8CCDA330F7FE}">
      <dgm:prSet/>
      <dgm:spPr/>
      <dgm:t>
        <a:bodyPr/>
        <a:lstStyle/>
        <a:p>
          <a:endParaRPr lang="en-US"/>
        </a:p>
      </dgm:t>
    </dgm:pt>
    <dgm:pt modelId="{F2881FB1-6580-4F21-A283-BFAA6F91D5D2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400" dirty="0"/>
            <a:t>Step 2</a:t>
          </a:r>
        </a:p>
      </dgm:t>
    </dgm:pt>
    <dgm:pt modelId="{2D960FDD-BADA-480D-9043-497C56588AD3}" type="parTrans" cxnId="{4A31D641-1B5D-46D3-B685-0C4DC6EFE71B}">
      <dgm:prSet/>
      <dgm:spPr/>
      <dgm:t>
        <a:bodyPr/>
        <a:lstStyle/>
        <a:p>
          <a:endParaRPr lang="en-US"/>
        </a:p>
      </dgm:t>
    </dgm:pt>
    <dgm:pt modelId="{A5ABDC17-7AB5-4F0E-992A-F9343F5D74EB}" type="sibTrans" cxnId="{4A31D641-1B5D-46D3-B685-0C4DC6EFE71B}">
      <dgm:prSet/>
      <dgm:spPr/>
      <dgm:t>
        <a:bodyPr/>
        <a:lstStyle/>
        <a:p>
          <a:endParaRPr lang="en-US"/>
        </a:p>
      </dgm:t>
    </dgm:pt>
    <dgm:pt modelId="{D5197DDB-D5D2-499F-B255-CF7BB5AE2B43}">
      <dgm:prSet phldrT="[Text]"/>
      <dgm:spPr/>
      <dgm:t>
        <a:bodyPr/>
        <a:lstStyle/>
        <a:p>
          <a:r>
            <a:rPr lang="en-US" b="1" dirty="0">
              <a:solidFill>
                <a:srgbClr val="294071"/>
              </a:solidFill>
            </a:rPr>
            <a:t>Identify Data Sources for Financial and Manufacturing Information Related to Industry Code</a:t>
          </a:r>
        </a:p>
      </dgm:t>
    </dgm:pt>
    <dgm:pt modelId="{B14A4DC9-F40A-4867-ADB8-4BA8A1F83766}" type="parTrans" cxnId="{3204ED53-15A0-4643-A582-021A785F1BA2}">
      <dgm:prSet/>
      <dgm:spPr/>
      <dgm:t>
        <a:bodyPr/>
        <a:lstStyle/>
        <a:p>
          <a:endParaRPr lang="en-US"/>
        </a:p>
      </dgm:t>
    </dgm:pt>
    <dgm:pt modelId="{29F2454A-2FA8-4B3A-AC63-4A0B9FD04A75}" type="sibTrans" cxnId="{3204ED53-15A0-4643-A582-021A785F1BA2}">
      <dgm:prSet/>
      <dgm:spPr/>
      <dgm:t>
        <a:bodyPr/>
        <a:lstStyle/>
        <a:p>
          <a:endParaRPr lang="en-US"/>
        </a:p>
      </dgm:t>
    </dgm:pt>
    <dgm:pt modelId="{6352CA33-6755-44BE-808F-400DA4CF80A7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400" dirty="0"/>
            <a:t>Step 3</a:t>
          </a:r>
        </a:p>
      </dgm:t>
    </dgm:pt>
    <dgm:pt modelId="{AEB59203-63BA-4A96-BADC-40BAEBD9AA40}" type="parTrans" cxnId="{82BAE5DD-3A79-4870-9019-1254385E0650}">
      <dgm:prSet/>
      <dgm:spPr/>
      <dgm:t>
        <a:bodyPr/>
        <a:lstStyle/>
        <a:p>
          <a:endParaRPr lang="en-US"/>
        </a:p>
      </dgm:t>
    </dgm:pt>
    <dgm:pt modelId="{AAB4CF73-4B9B-4AA0-9074-16C2D2AE00A1}" type="sibTrans" cxnId="{82BAE5DD-3A79-4870-9019-1254385E0650}">
      <dgm:prSet/>
      <dgm:spPr/>
      <dgm:t>
        <a:bodyPr/>
        <a:lstStyle/>
        <a:p>
          <a:endParaRPr lang="en-US"/>
        </a:p>
      </dgm:t>
    </dgm:pt>
    <dgm:pt modelId="{9614A323-64B1-4077-A841-022051EC749A}">
      <dgm:prSet phldrT="[Text]"/>
      <dgm:spPr/>
      <dgm:t>
        <a:bodyPr/>
        <a:lstStyle/>
        <a:p>
          <a:r>
            <a:rPr lang="en-US" b="1" dirty="0">
              <a:solidFill>
                <a:srgbClr val="294071"/>
              </a:solidFill>
            </a:rPr>
            <a:t>Use Financial Data to Calculate Ratios for COGS, PBT, GSA &amp; Other Expenses</a:t>
          </a:r>
          <a:r>
            <a:rPr lang="en-US" b="1" dirty="0"/>
            <a:t>	</a:t>
          </a:r>
        </a:p>
      </dgm:t>
    </dgm:pt>
    <dgm:pt modelId="{E5F6BCBD-B84E-4018-BE9E-BF57FF3B4B36}" type="parTrans" cxnId="{FC7BD086-74EA-4D6C-9657-E916D355F209}">
      <dgm:prSet/>
      <dgm:spPr/>
      <dgm:t>
        <a:bodyPr/>
        <a:lstStyle/>
        <a:p>
          <a:endParaRPr lang="en-US"/>
        </a:p>
      </dgm:t>
    </dgm:pt>
    <dgm:pt modelId="{FEC2A79F-8857-403A-A738-E8CE75C965E2}" type="sibTrans" cxnId="{FC7BD086-74EA-4D6C-9657-E916D355F209}">
      <dgm:prSet/>
      <dgm:spPr/>
      <dgm:t>
        <a:bodyPr/>
        <a:lstStyle/>
        <a:p>
          <a:endParaRPr lang="en-US"/>
        </a:p>
      </dgm:t>
    </dgm:pt>
    <dgm:pt modelId="{7FCE83D9-631B-4420-BBFC-CA0AFA59F747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400" dirty="0"/>
            <a:t>Step 4</a:t>
          </a:r>
        </a:p>
      </dgm:t>
    </dgm:pt>
    <dgm:pt modelId="{C61EC981-13FA-4710-B079-D35692EEB764}" type="parTrans" cxnId="{E572418E-4340-4448-940D-253A2FA3B9B3}">
      <dgm:prSet/>
      <dgm:spPr/>
      <dgm:t>
        <a:bodyPr/>
        <a:lstStyle/>
        <a:p>
          <a:endParaRPr lang="en-US"/>
        </a:p>
      </dgm:t>
    </dgm:pt>
    <dgm:pt modelId="{1B48A0DE-4031-4D45-86A1-94CDAF68824A}" type="sibTrans" cxnId="{E572418E-4340-4448-940D-253A2FA3B9B3}">
      <dgm:prSet/>
      <dgm:spPr/>
      <dgm:t>
        <a:bodyPr/>
        <a:lstStyle/>
        <a:p>
          <a:endParaRPr lang="en-US"/>
        </a:p>
      </dgm:t>
    </dgm:pt>
    <dgm:pt modelId="{DB9FB862-4759-4D6A-84F3-01524B92723B}">
      <dgm:prSet phldrT="[Text]"/>
      <dgm:spPr/>
      <dgm:t>
        <a:bodyPr/>
        <a:lstStyle/>
        <a:p>
          <a:r>
            <a:rPr lang="en-US" b="1" dirty="0">
              <a:solidFill>
                <a:srgbClr val="294071"/>
              </a:solidFill>
            </a:rPr>
            <a:t>Use Manufacturing Data to Calculate Ratios for DM, DL, and MOH</a:t>
          </a:r>
        </a:p>
      </dgm:t>
    </dgm:pt>
    <dgm:pt modelId="{CD1EE44C-3116-420B-89E3-1D797CB25D34}" type="parTrans" cxnId="{70CAB4FC-3D17-49C2-8A7B-F387031FCDCA}">
      <dgm:prSet/>
      <dgm:spPr/>
      <dgm:t>
        <a:bodyPr/>
        <a:lstStyle/>
        <a:p>
          <a:endParaRPr lang="en-US"/>
        </a:p>
      </dgm:t>
    </dgm:pt>
    <dgm:pt modelId="{4BD4D4A5-043E-4ED5-A5CA-8D46DADC3150}" type="sibTrans" cxnId="{70CAB4FC-3D17-49C2-8A7B-F387031FCDCA}">
      <dgm:prSet/>
      <dgm:spPr/>
      <dgm:t>
        <a:bodyPr/>
        <a:lstStyle/>
        <a:p>
          <a:endParaRPr lang="en-US"/>
        </a:p>
      </dgm:t>
    </dgm:pt>
    <dgm:pt modelId="{B4F1B46E-22B2-4721-950C-8704487586DC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400" dirty="0"/>
            <a:t>Step 1</a:t>
          </a:r>
        </a:p>
      </dgm:t>
    </dgm:pt>
    <dgm:pt modelId="{A7E2530A-34E2-4E9F-BC78-8920BA140C41}" type="sibTrans" cxnId="{2C8317B2-2EBB-4589-86EA-C77B3B6E81AA}">
      <dgm:prSet/>
      <dgm:spPr/>
      <dgm:t>
        <a:bodyPr/>
        <a:lstStyle/>
        <a:p>
          <a:endParaRPr lang="en-US"/>
        </a:p>
      </dgm:t>
    </dgm:pt>
    <dgm:pt modelId="{E8A66543-CC4D-4785-A93E-5B125E09F826}" type="parTrans" cxnId="{2C8317B2-2EBB-4589-86EA-C77B3B6E81AA}">
      <dgm:prSet/>
      <dgm:spPr/>
      <dgm:t>
        <a:bodyPr/>
        <a:lstStyle/>
        <a:p>
          <a:endParaRPr lang="en-US"/>
        </a:p>
      </dgm:t>
    </dgm:pt>
    <dgm:pt modelId="{63A580CE-5140-4AC1-B88E-97938524B8F2}" type="pres">
      <dgm:prSet presAssocID="{00C18FBF-3FF5-4C16-97CF-AF03740D7AB6}" presName="Name0" presStyleCnt="0">
        <dgm:presLayoutVars>
          <dgm:dir/>
          <dgm:animLvl val="lvl"/>
          <dgm:resizeHandles val="exact"/>
        </dgm:presLayoutVars>
      </dgm:prSet>
      <dgm:spPr/>
    </dgm:pt>
    <dgm:pt modelId="{12031DAE-5E2E-4F47-9AF9-0A41C3382A60}" type="pres">
      <dgm:prSet presAssocID="{B4F1B46E-22B2-4721-950C-8704487586DC}" presName="linNode" presStyleCnt="0"/>
      <dgm:spPr/>
    </dgm:pt>
    <dgm:pt modelId="{79B8FC0C-79CB-4C19-8E0D-2B6A33327750}" type="pres">
      <dgm:prSet presAssocID="{B4F1B46E-22B2-4721-950C-8704487586DC}" presName="parentText" presStyleLbl="node1" presStyleIdx="0" presStyleCnt="4" custScaleX="40097">
        <dgm:presLayoutVars>
          <dgm:chMax val="1"/>
          <dgm:bulletEnabled val="1"/>
        </dgm:presLayoutVars>
      </dgm:prSet>
      <dgm:spPr/>
    </dgm:pt>
    <dgm:pt modelId="{11F5BF76-220E-49DB-A754-25CDFEDCFD30}" type="pres">
      <dgm:prSet presAssocID="{B4F1B46E-22B2-4721-950C-8704487586DC}" presName="descendantText" presStyleLbl="alignAccFollowNode1" presStyleIdx="0" presStyleCnt="4" custScaleX="130270">
        <dgm:presLayoutVars>
          <dgm:bulletEnabled val="1"/>
        </dgm:presLayoutVars>
      </dgm:prSet>
      <dgm:spPr/>
    </dgm:pt>
    <dgm:pt modelId="{8247F90F-EBBD-4364-BE30-FF1A4D54BE94}" type="pres">
      <dgm:prSet presAssocID="{A7E2530A-34E2-4E9F-BC78-8920BA140C41}" presName="sp" presStyleCnt="0"/>
      <dgm:spPr/>
    </dgm:pt>
    <dgm:pt modelId="{977B95BB-1DE7-40D3-A333-5E40B1479482}" type="pres">
      <dgm:prSet presAssocID="{F2881FB1-6580-4F21-A283-BFAA6F91D5D2}" presName="linNode" presStyleCnt="0"/>
      <dgm:spPr/>
    </dgm:pt>
    <dgm:pt modelId="{61BA391A-C1A3-4C26-9905-BCC679A8D46D}" type="pres">
      <dgm:prSet presAssocID="{F2881FB1-6580-4F21-A283-BFAA6F91D5D2}" presName="parentText" presStyleLbl="node1" presStyleIdx="1" presStyleCnt="4" custScaleX="40097">
        <dgm:presLayoutVars>
          <dgm:chMax val="1"/>
          <dgm:bulletEnabled val="1"/>
        </dgm:presLayoutVars>
      </dgm:prSet>
      <dgm:spPr/>
    </dgm:pt>
    <dgm:pt modelId="{7DFE7FB1-56C2-4FE8-977E-803EFEB20831}" type="pres">
      <dgm:prSet presAssocID="{F2881FB1-6580-4F21-A283-BFAA6F91D5D2}" presName="descendantText" presStyleLbl="alignAccFollowNode1" presStyleIdx="1" presStyleCnt="4" custScaleX="130270">
        <dgm:presLayoutVars>
          <dgm:bulletEnabled val="1"/>
        </dgm:presLayoutVars>
      </dgm:prSet>
      <dgm:spPr/>
    </dgm:pt>
    <dgm:pt modelId="{E7C6123D-2FF3-4C04-94B4-09E92A2D906D}" type="pres">
      <dgm:prSet presAssocID="{A5ABDC17-7AB5-4F0E-992A-F9343F5D74EB}" presName="sp" presStyleCnt="0"/>
      <dgm:spPr/>
    </dgm:pt>
    <dgm:pt modelId="{EEEF210A-895F-4647-8AD9-D8AA3E7F08D7}" type="pres">
      <dgm:prSet presAssocID="{6352CA33-6755-44BE-808F-400DA4CF80A7}" presName="linNode" presStyleCnt="0"/>
      <dgm:spPr/>
    </dgm:pt>
    <dgm:pt modelId="{EA80A3C2-62BE-4159-AEC0-45C90F1FC31D}" type="pres">
      <dgm:prSet presAssocID="{6352CA33-6755-44BE-808F-400DA4CF80A7}" presName="parentText" presStyleLbl="node1" presStyleIdx="2" presStyleCnt="4" custScaleX="40097">
        <dgm:presLayoutVars>
          <dgm:chMax val="1"/>
          <dgm:bulletEnabled val="1"/>
        </dgm:presLayoutVars>
      </dgm:prSet>
      <dgm:spPr/>
    </dgm:pt>
    <dgm:pt modelId="{A60520D8-37DB-4FB8-BD82-6A2EB5B7DB22}" type="pres">
      <dgm:prSet presAssocID="{6352CA33-6755-44BE-808F-400DA4CF80A7}" presName="descendantText" presStyleLbl="alignAccFollowNode1" presStyleIdx="2" presStyleCnt="4" custScaleX="130270">
        <dgm:presLayoutVars>
          <dgm:bulletEnabled val="1"/>
        </dgm:presLayoutVars>
      </dgm:prSet>
      <dgm:spPr/>
    </dgm:pt>
    <dgm:pt modelId="{40512E67-EEC1-46F9-9A73-D31D02786E22}" type="pres">
      <dgm:prSet presAssocID="{AAB4CF73-4B9B-4AA0-9074-16C2D2AE00A1}" presName="sp" presStyleCnt="0"/>
      <dgm:spPr/>
    </dgm:pt>
    <dgm:pt modelId="{AB13B87C-B0C0-4CFB-887F-5CA135075011}" type="pres">
      <dgm:prSet presAssocID="{7FCE83D9-631B-4420-BBFC-CA0AFA59F747}" presName="linNode" presStyleCnt="0"/>
      <dgm:spPr/>
    </dgm:pt>
    <dgm:pt modelId="{2639AEDE-6859-4E11-8204-43BAF1D89EF9}" type="pres">
      <dgm:prSet presAssocID="{7FCE83D9-631B-4420-BBFC-CA0AFA59F747}" presName="parentText" presStyleLbl="node1" presStyleIdx="3" presStyleCnt="4" custScaleX="40097">
        <dgm:presLayoutVars>
          <dgm:chMax val="1"/>
          <dgm:bulletEnabled val="1"/>
        </dgm:presLayoutVars>
      </dgm:prSet>
      <dgm:spPr/>
    </dgm:pt>
    <dgm:pt modelId="{DC8B7C8E-2596-42A3-9EC8-3C0F0902B542}" type="pres">
      <dgm:prSet presAssocID="{7FCE83D9-631B-4420-BBFC-CA0AFA59F747}" presName="descendantText" presStyleLbl="alignAccFollowNode1" presStyleIdx="3" presStyleCnt="4" custScaleX="130270">
        <dgm:presLayoutVars>
          <dgm:bulletEnabled val="1"/>
        </dgm:presLayoutVars>
      </dgm:prSet>
      <dgm:spPr/>
    </dgm:pt>
  </dgm:ptLst>
  <dgm:cxnLst>
    <dgm:cxn modelId="{96564A2A-7431-442D-9E86-FA44932A6741}" type="presOf" srcId="{B4F1B46E-22B2-4721-950C-8704487586DC}" destId="{79B8FC0C-79CB-4C19-8E0D-2B6A33327750}" srcOrd="0" destOrd="0" presId="urn:microsoft.com/office/officeart/2005/8/layout/vList5"/>
    <dgm:cxn modelId="{946BBF5E-2AC3-4135-892A-E13B89E8749E}" type="presOf" srcId="{DB9FB862-4759-4D6A-84F3-01524B92723B}" destId="{DC8B7C8E-2596-42A3-9EC8-3C0F0902B542}" srcOrd="0" destOrd="0" presId="urn:microsoft.com/office/officeart/2005/8/layout/vList5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32465251-954A-4AD9-997F-879DDF34AE72}" type="presOf" srcId="{D5197DDB-D5D2-499F-B255-CF7BB5AE2B43}" destId="{7DFE7FB1-56C2-4FE8-977E-803EFEB20831}" srcOrd="0" destOrd="0" presId="urn:microsoft.com/office/officeart/2005/8/layout/vList5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EA25D17D-753C-4E94-9B1F-6F30DD673287}" type="presOf" srcId="{F2881FB1-6580-4F21-A283-BFAA6F91D5D2}" destId="{61BA391A-C1A3-4C26-9905-BCC679A8D46D}" srcOrd="0" destOrd="0" presId="urn:microsoft.com/office/officeart/2005/8/layout/vList5"/>
    <dgm:cxn modelId="{0799A685-4757-4216-9C19-F802B656B295}" type="presOf" srcId="{6352CA33-6755-44BE-808F-400DA4CF80A7}" destId="{EA80A3C2-62BE-4159-AEC0-45C90F1FC31D}" srcOrd="0" destOrd="0" presId="urn:microsoft.com/office/officeart/2005/8/layout/vList5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E572418E-4340-4448-940D-253A2FA3B9B3}" srcId="{00C18FBF-3FF5-4C16-97CF-AF03740D7AB6}" destId="{7FCE83D9-631B-4420-BBFC-CA0AFA59F747}" srcOrd="3" destOrd="0" parTransId="{C61EC981-13FA-4710-B079-D35692EEB764}" sibTransId="{1B48A0DE-4031-4D45-86A1-94CDAF68824A}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F94A4BC8-A36D-4D79-816E-7EFB02E2EA28}" type="presOf" srcId="{00C18FBF-3FF5-4C16-97CF-AF03740D7AB6}" destId="{63A580CE-5140-4AC1-B88E-97938524B8F2}" srcOrd="0" destOrd="0" presId="urn:microsoft.com/office/officeart/2005/8/layout/vList5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69B269E6-444E-4288-B735-049C3432733F}" type="presOf" srcId="{9614A323-64B1-4077-A841-022051EC749A}" destId="{A60520D8-37DB-4FB8-BD82-6A2EB5B7DB22}" srcOrd="0" destOrd="0" presId="urn:microsoft.com/office/officeart/2005/8/layout/vList5"/>
    <dgm:cxn modelId="{73D00FF6-D74A-4DC4-9B8E-67E3E243E85A}" type="presOf" srcId="{7FCE83D9-631B-4420-BBFC-CA0AFA59F747}" destId="{2639AEDE-6859-4E11-8204-43BAF1D89EF9}" srcOrd="0" destOrd="0" presId="urn:microsoft.com/office/officeart/2005/8/layout/vList5"/>
    <dgm:cxn modelId="{4B6CAAFA-1B21-498E-8F20-65496628F263}" type="presOf" srcId="{9D72CDD3-5859-43DB-BD75-0C3C30E3DE62}" destId="{11F5BF76-220E-49DB-A754-25CDFEDCFD30}" srcOrd="0" destOrd="0" presId="urn:microsoft.com/office/officeart/2005/8/layout/vList5"/>
    <dgm:cxn modelId="{70CAB4FC-3D17-49C2-8A7B-F387031FCDCA}" srcId="{7FCE83D9-631B-4420-BBFC-CA0AFA59F747}" destId="{DB9FB862-4759-4D6A-84F3-01524B92723B}" srcOrd="0" destOrd="0" parTransId="{CD1EE44C-3116-420B-89E3-1D797CB25D34}" sibTransId="{4BD4D4A5-043E-4ED5-A5CA-8D46DADC3150}"/>
    <dgm:cxn modelId="{599B6FE9-A885-406C-B115-15471E00E61C}" type="presParOf" srcId="{63A580CE-5140-4AC1-B88E-97938524B8F2}" destId="{12031DAE-5E2E-4F47-9AF9-0A41C3382A60}" srcOrd="0" destOrd="0" presId="urn:microsoft.com/office/officeart/2005/8/layout/vList5"/>
    <dgm:cxn modelId="{3C358915-0952-4585-9123-F9DD3018A325}" type="presParOf" srcId="{12031DAE-5E2E-4F47-9AF9-0A41C3382A60}" destId="{79B8FC0C-79CB-4C19-8E0D-2B6A33327750}" srcOrd="0" destOrd="0" presId="urn:microsoft.com/office/officeart/2005/8/layout/vList5"/>
    <dgm:cxn modelId="{B621185D-2479-4025-AAD0-81782F3A5DD4}" type="presParOf" srcId="{12031DAE-5E2E-4F47-9AF9-0A41C3382A60}" destId="{11F5BF76-220E-49DB-A754-25CDFEDCFD30}" srcOrd="1" destOrd="0" presId="urn:microsoft.com/office/officeart/2005/8/layout/vList5"/>
    <dgm:cxn modelId="{2D4A5B91-9BC2-4598-9406-AD1ED0BF2298}" type="presParOf" srcId="{63A580CE-5140-4AC1-B88E-97938524B8F2}" destId="{8247F90F-EBBD-4364-BE30-FF1A4D54BE94}" srcOrd="1" destOrd="0" presId="urn:microsoft.com/office/officeart/2005/8/layout/vList5"/>
    <dgm:cxn modelId="{846C50AA-46F2-40B7-9096-CC38D92548E4}" type="presParOf" srcId="{63A580CE-5140-4AC1-B88E-97938524B8F2}" destId="{977B95BB-1DE7-40D3-A333-5E40B1479482}" srcOrd="2" destOrd="0" presId="urn:microsoft.com/office/officeart/2005/8/layout/vList5"/>
    <dgm:cxn modelId="{E454FE0A-6226-4459-9241-A532E70B6A62}" type="presParOf" srcId="{977B95BB-1DE7-40D3-A333-5E40B1479482}" destId="{61BA391A-C1A3-4C26-9905-BCC679A8D46D}" srcOrd="0" destOrd="0" presId="urn:microsoft.com/office/officeart/2005/8/layout/vList5"/>
    <dgm:cxn modelId="{5BBF7ED1-24ED-4EE2-9246-88CB49418BF2}" type="presParOf" srcId="{977B95BB-1DE7-40D3-A333-5E40B1479482}" destId="{7DFE7FB1-56C2-4FE8-977E-803EFEB20831}" srcOrd="1" destOrd="0" presId="urn:microsoft.com/office/officeart/2005/8/layout/vList5"/>
    <dgm:cxn modelId="{075CFE37-C625-4DE8-BF95-87EBE97C66C1}" type="presParOf" srcId="{63A580CE-5140-4AC1-B88E-97938524B8F2}" destId="{E7C6123D-2FF3-4C04-94B4-09E92A2D906D}" srcOrd="3" destOrd="0" presId="urn:microsoft.com/office/officeart/2005/8/layout/vList5"/>
    <dgm:cxn modelId="{5A13E08E-9373-418A-9D52-44B647DB1108}" type="presParOf" srcId="{63A580CE-5140-4AC1-B88E-97938524B8F2}" destId="{EEEF210A-895F-4647-8AD9-D8AA3E7F08D7}" srcOrd="4" destOrd="0" presId="urn:microsoft.com/office/officeart/2005/8/layout/vList5"/>
    <dgm:cxn modelId="{149A887B-14AA-446B-9AB3-661F7FBB6D3A}" type="presParOf" srcId="{EEEF210A-895F-4647-8AD9-D8AA3E7F08D7}" destId="{EA80A3C2-62BE-4159-AEC0-45C90F1FC31D}" srcOrd="0" destOrd="0" presId="urn:microsoft.com/office/officeart/2005/8/layout/vList5"/>
    <dgm:cxn modelId="{BBB495EC-FF26-4445-8757-483015AD47C7}" type="presParOf" srcId="{EEEF210A-895F-4647-8AD9-D8AA3E7F08D7}" destId="{A60520D8-37DB-4FB8-BD82-6A2EB5B7DB22}" srcOrd="1" destOrd="0" presId="urn:microsoft.com/office/officeart/2005/8/layout/vList5"/>
    <dgm:cxn modelId="{F6BC5718-78D6-47EE-B2BF-1210DAE3B67D}" type="presParOf" srcId="{63A580CE-5140-4AC1-B88E-97938524B8F2}" destId="{40512E67-EEC1-46F9-9A73-D31D02786E22}" srcOrd="5" destOrd="0" presId="urn:microsoft.com/office/officeart/2005/8/layout/vList5"/>
    <dgm:cxn modelId="{D0D6DCF5-6BE6-4D55-967A-F31D1DAD4037}" type="presParOf" srcId="{63A580CE-5140-4AC1-B88E-97938524B8F2}" destId="{AB13B87C-B0C0-4CFB-887F-5CA135075011}" srcOrd="6" destOrd="0" presId="urn:microsoft.com/office/officeart/2005/8/layout/vList5"/>
    <dgm:cxn modelId="{4A8F0CAF-C106-4842-BC33-21DC8924E208}" type="presParOf" srcId="{AB13B87C-B0C0-4CFB-887F-5CA135075011}" destId="{2639AEDE-6859-4E11-8204-43BAF1D89EF9}" srcOrd="0" destOrd="0" presId="urn:microsoft.com/office/officeart/2005/8/layout/vList5"/>
    <dgm:cxn modelId="{34D7D8F1-867C-4AE8-A39F-A412EB0AE5BA}" type="presParOf" srcId="{AB13B87C-B0C0-4CFB-887F-5CA135075011}" destId="{DC8B7C8E-2596-42A3-9EC8-3C0F0902B54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5BF76-220E-49DB-A754-25CDFEDCFD30}">
      <dsp:nvSpPr>
        <dsp:cNvPr id="0" name=""/>
        <dsp:cNvSpPr/>
      </dsp:nvSpPr>
      <dsp:spPr>
        <a:xfrm rot="5400000">
          <a:off x="5374001" y="-3691860"/>
          <a:ext cx="848504" cy="8448761"/>
        </a:xfrm>
        <a:prstGeom prst="round2SameRect">
          <a:avLst/>
        </a:prstGeom>
        <a:solidFill>
          <a:srgbClr val="DFE8F0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rgbClr val="294071"/>
              </a:solidFill>
            </a:rPr>
            <a:t>Select the Industry Code Based on the Supplier’s Business and Product</a:t>
          </a:r>
          <a:endParaRPr lang="en-US" sz="2400" kern="1200" dirty="0">
            <a:solidFill>
              <a:srgbClr val="294071"/>
            </a:solidFill>
          </a:endParaRPr>
        </a:p>
      </dsp:txBody>
      <dsp:txXfrm rot="-5400000">
        <a:off x="1573873" y="149689"/>
        <a:ext cx="8407340" cy="765662"/>
      </dsp:txXfrm>
    </dsp:sp>
    <dsp:sp modelId="{79B8FC0C-79CB-4C19-8E0D-2B6A33327750}">
      <dsp:nvSpPr>
        <dsp:cNvPr id="0" name=""/>
        <dsp:cNvSpPr/>
      </dsp:nvSpPr>
      <dsp:spPr>
        <a:xfrm>
          <a:off x="111079" y="2205"/>
          <a:ext cx="1462793" cy="1060630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Step 1</a:t>
          </a:r>
        </a:p>
      </dsp:txBody>
      <dsp:txXfrm>
        <a:off x="162855" y="53981"/>
        <a:ext cx="1359241" cy="957078"/>
      </dsp:txXfrm>
    </dsp:sp>
    <dsp:sp modelId="{7DFE7FB1-56C2-4FE8-977E-803EFEB20831}">
      <dsp:nvSpPr>
        <dsp:cNvPr id="0" name=""/>
        <dsp:cNvSpPr/>
      </dsp:nvSpPr>
      <dsp:spPr>
        <a:xfrm rot="5400000">
          <a:off x="5374001" y="-2578197"/>
          <a:ext cx="848504" cy="84487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rgbClr val="294071"/>
              </a:solidFill>
            </a:rPr>
            <a:t>Identify Data Sources for Financial and Manufacturing Information Related to Industry Code</a:t>
          </a:r>
        </a:p>
      </dsp:txBody>
      <dsp:txXfrm rot="-5400000">
        <a:off x="1573873" y="1263352"/>
        <a:ext cx="8407340" cy="765662"/>
      </dsp:txXfrm>
    </dsp:sp>
    <dsp:sp modelId="{61BA391A-C1A3-4C26-9905-BCC679A8D46D}">
      <dsp:nvSpPr>
        <dsp:cNvPr id="0" name=""/>
        <dsp:cNvSpPr/>
      </dsp:nvSpPr>
      <dsp:spPr>
        <a:xfrm>
          <a:off x="111079" y="1115867"/>
          <a:ext cx="1462793" cy="1060630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Step 2</a:t>
          </a:r>
        </a:p>
      </dsp:txBody>
      <dsp:txXfrm>
        <a:off x="162855" y="1167643"/>
        <a:ext cx="1359241" cy="957078"/>
      </dsp:txXfrm>
    </dsp:sp>
    <dsp:sp modelId="{A60520D8-37DB-4FB8-BD82-6A2EB5B7DB22}">
      <dsp:nvSpPr>
        <dsp:cNvPr id="0" name=""/>
        <dsp:cNvSpPr/>
      </dsp:nvSpPr>
      <dsp:spPr>
        <a:xfrm rot="5400000">
          <a:off x="5374001" y="-1464535"/>
          <a:ext cx="848504" cy="84487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rgbClr val="294071"/>
              </a:solidFill>
            </a:rPr>
            <a:t>Use Financial Data to Calculate Ratios for COGS, PBT, GSA &amp; Other Expenses</a:t>
          </a:r>
          <a:r>
            <a:rPr lang="en-US" sz="2400" b="1" kern="1200" dirty="0"/>
            <a:t>	</a:t>
          </a:r>
        </a:p>
      </dsp:txBody>
      <dsp:txXfrm rot="-5400000">
        <a:off x="1573873" y="2377014"/>
        <a:ext cx="8407340" cy="765662"/>
      </dsp:txXfrm>
    </dsp:sp>
    <dsp:sp modelId="{EA80A3C2-62BE-4159-AEC0-45C90F1FC31D}">
      <dsp:nvSpPr>
        <dsp:cNvPr id="0" name=""/>
        <dsp:cNvSpPr/>
      </dsp:nvSpPr>
      <dsp:spPr>
        <a:xfrm>
          <a:off x="111079" y="2229529"/>
          <a:ext cx="1462793" cy="1060630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Step 3</a:t>
          </a:r>
        </a:p>
      </dsp:txBody>
      <dsp:txXfrm>
        <a:off x="162855" y="2281305"/>
        <a:ext cx="1359241" cy="957078"/>
      </dsp:txXfrm>
    </dsp:sp>
    <dsp:sp modelId="{DC8B7C8E-2596-42A3-9EC8-3C0F0902B542}">
      <dsp:nvSpPr>
        <dsp:cNvPr id="0" name=""/>
        <dsp:cNvSpPr/>
      </dsp:nvSpPr>
      <dsp:spPr>
        <a:xfrm rot="5400000">
          <a:off x="5374001" y="-350873"/>
          <a:ext cx="848504" cy="84487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rgbClr val="294071"/>
              </a:solidFill>
            </a:rPr>
            <a:t>Use Manufacturing Data to Calculate Ratios for DM, DL, and MOH</a:t>
          </a:r>
        </a:p>
      </dsp:txBody>
      <dsp:txXfrm rot="-5400000">
        <a:off x="1573873" y="3490676"/>
        <a:ext cx="8407340" cy="765662"/>
      </dsp:txXfrm>
    </dsp:sp>
    <dsp:sp modelId="{2639AEDE-6859-4E11-8204-43BAF1D89EF9}">
      <dsp:nvSpPr>
        <dsp:cNvPr id="0" name=""/>
        <dsp:cNvSpPr/>
      </dsp:nvSpPr>
      <dsp:spPr>
        <a:xfrm>
          <a:off x="111079" y="3343192"/>
          <a:ext cx="1462793" cy="1060630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Step 4</a:t>
          </a:r>
        </a:p>
      </dsp:txBody>
      <dsp:txXfrm>
        <a:off x="162855" y="3394968"/>
        <a:ext cx="1359241" cy="957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F4477-4A35-44A5-BA0E-DE2BD67E47EC}" type="datetimeFigureOut">
              <a:rPr lang="en-IN" smtClean="0"/>
              <a:t>09-02-2021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9400" y="685800"/>
            <a:ext cx="6299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F0908-C254-4E0E-9319-4E377DCC3B33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8472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F0908-C254-4E0E-9319-4E377DCC3B33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2192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F0908-C254-4E0E-9319-4E377DCC3B33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2427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F0908-C254-4E0E-9319-4E377DCC3B33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3784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611345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45118" y="1752602"/>
            <a:ext cx="10711339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400" b="1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45118" y="3611607"/>
            <a:ext cx="10711339" cy="1199704"/>
          </a:xfrm>
        </p:spPr>
        <p:txBody>
          <a:bodyPr lIns="45720" rIns="45720">
            <a:normAutofit/>
          </a:bodyPr>
          <a:lstStyle>
            <a:lvl1pPr marL="0" marR="64008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2325605" y="4953000"/>
            <a:ext cx="10275971" cy="4881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846" y="5237744"/>
            <a:ext cx="12552730" cy="7886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4993890"/>
            <a:ext cx="12601575" cy="18641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F314D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rnd" cmpd="thickThin" algn="ctr">
            <a:solidFill>
              <a:srgbClr val="0F314D"/>
            </a:solidFill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8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624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039" y="1219201"/>
            <a:ext cx="11341418" cy="4525963"/>
          </a:xfrm>
        </p:spPr>
        <p:txBody>
          <a:bodyPr>
            <a:normAutofit/>
          </a:bodyPr>
          <a:lstStyle>
            <a:lvl1pPr>
              <a:buSzPct val="100000"/>
              <a:buFont typeface="Wingdings" pitchFamily="2" charset="2"/>
              <a:buChar char="§"/>
              <a:defRPr sz="1800"/>
            </a:lvl1pPr>
            <a:lvl2pPr marL="736092" indent="-342900">
              <a:buSzPct val="100000"/>
              <a:buFont typeface="Wingdings" pitchFamily="2" charset="2"/>
              <a:buChar char="§"/>
              <a:defRPr sz="1800"/>
            </a:lvl2pPr>
            <a:lvl3pPr marL="973836" indent="-342900"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/>
            </a:lvl3pPr>
            <a:lvl4pPr>
              <a:buSzPct val="100000"/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4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876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7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524" y="1059712"/>
            <a:ext cx="10711339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Chapter 1 – Country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5800" y="2893612"/>
            <a:ext cx="5300976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b="1" baseline="0">
                <a:solidFill>
                  <a:srgbClr val="0070C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Subtitle 1</a:t>
            </a:r>
          </a:p>
          <a:p>
            <a:pPr lvl="0" eaLnBrk="1" latinLnBrk="0" hangingPunct="1"/>
            <a:r>
              <a:rPr kumimoji="0" lang="en-US" dirty="0"/>
              <a:t>Subtitle 2</a:t>
            </a:r>
          </a:p>
          <a:p>
            <a:pPr lvl="0" eaLnBrk="1" latinLnBrk="0" hangingPunct="1"/>
            <a:r>
              <a:rPr kumimoji="0" lang="en-US" dirty="0"/>
              <a:t>Subtitle 3</a:t>
            </a:r>
          </a:p>
          <a:p>
            <a:pPr lvl="0" eaLnBrk="1" latinLnBrk="0" hangingPunct="1"/>
            <a:r>
              <a:rPr kumimoji="0" lang="en-US" dirty="0"/>
              <a:t>Subtitle 4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80023" y="3687872"/>
            <a:ext cx="5009005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IN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 dirty="0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rgbClr val="00BC5E"/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00" b="1" dirty="0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600" b="1" dirty="0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459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524" y="1059712"/>
            <a:ext cx="10711339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Chapter 1 – Country Overview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80023" y="3687872"/>
            <a:ext cx="5009005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IN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 dirty="0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00" b="1" dirty="0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600" b="1" dirty="0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5800" y="2931712"/>
            <a:ext cx="5300976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b="1" baseline="0">
                <a:solidFill>
                  <a:srgbClr val="0070C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Subtitle 1</a:t>
            </a:r>
          </a:p>
          <a:p>
            <a:pPr lvl="0" eaLnBrk="1" latinLnBrk="0" hangingPunct="1"/>
            <a:r>
              <a:rPr kumimoji="0" lang="en-US" dirty="0"/>
              <a:t>Subtitle 2</a:t>
            </a:r>
          </a:p>
          <a:p>
            <a:pPr lvl="0" eaLnBrk="1" latinLnBrk="0" hangingPunct="1"/>
            <a:r>
              <a:rPr kumimoji="0" lang="en-US" dirty="0"/>
              <a:t>Subtitle 3</a:t>
            </a:r>
          </a:p>
          <a:p>
            <a:pPr lvl="0" eaLnBrk="1" latinLnBrk="0" hangingPunct="1"/>
            <a:r>
              <a:rPr kumimoji="0" lang="en-US" dirty="0"/>
              <a:t>Subtitle 4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23" name="Chevron 22"/>
          <p:cNvSpPr/>
          <p:nvPr userDrawn="1"/>
        </p:nvSpPr>
        <p:spPr>
          <a:xfrm>
            <a:off x="5943743" y="3005472"/>
            <a:ext cx="252032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Chevron 23"/>
          <p:cNvSpPr/>
          <p:nvPr userDrawn="1"/>
        </p:nvSpPr>
        <p:spPr>
          <a:xfrm>
            <a:off x="5686838" y="3005472"/>
            <a:ext cx="252032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6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5039" y="1481329"/>
            <a:ext cx="5655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788" y="1481329"/>
            <a:ext cx="5655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22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407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423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" y="6248400"/>
            <a:ext cx="731153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 userDrawn="1"/>
        </p:nvSpPr>
        <p:spPr>
          <a:xfrm>
            <a:off x="-31762" y="6443990"/>
            <a:ext cx="6687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prstClr val="white"/>
                </a:solidFill>
              </a:rPr>
              <a:t>© 2021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30079" y="1570037"/>
            <a:ext cx="11341418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7700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914400"/>
            <a:ext cx="12601575" cy="45720"/>
          </a:xfrm>
          <a:prstGeom prst="rect">
            <a:avLst/>
          </a:prstGeom>
          <a:gradFill>
            <a:gsLst>
              <a:gs pos="29000">
                <a:srgbClr val="294071"/>
              </a:gs>
              <a:gs pos="52000">
                <a:schemeClr val="accent1">
                  <a:lumMod val="60000"/>
                  <a:lumOff val="40000"/>
                </a:schemeClr>
              </a:gs>
              <a:gs pos="40000">
                <a:schemeClr val="tx2">
                  <a:lumMod val="60000"/>
                  <a:lumOff val="40000"/>
                </a:schemeClr>
              </a:gs>
              <a:gs pos="92000">
                <a:srgbClr val="29407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2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rgbClr val="29407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Wingdings" pitchFamily="2" charset="2"/>
        <a:buChar char="§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1"/>
        </a:buClr>
        <a:buSzPct val="100000"/>
        <a:buFont typeface="Wingdings" pitchFamily="2" charset="2"/>
        <a:buChar char="§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1"/>
        </a:buClr>
        <a:buSzPct val="90000"/>
        <a:buFont typeface="Wingdings" pitchFamily="2" charset="2"/>
        <a:buChar char="§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1"/>
        </a:buClr>
        <a:buSzPct val="80000"/>
        <a:buFont typeface="Wingdings" pitchFamily="2" charset="2"/>
        <a:buChar char="§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hyperlink" Target="2020/Direct-to-Total%20Labor%20Ratio.pptx" TargetMode="Externa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census.gov/eos/www/naic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finance" TargetMode="External"/><Relationship Id="rId2" Type="http://schemas.openxmlformats.org/officeDocument/2006/relationships/hyperlink" Target="http://www.inegi.org.mx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hyperlink" Target="http://www.inegi.org.mx/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How to Build an Industry Cost Profile (ICP) for a product in Mexico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</a:t>
            </a:fld>
            <a:endParaRPr lang="en-IN" dirty="0"/>
          </a:p>
        </p:txBody>
      </p:sp>
      <p:graphicFrame>
        <p:nvGraphicFramePr>
          <p:cNvPr id="6" name="Content Placeholder 3" descr="Stacked List" title="SmartArt"/>
          <p:cNvGraphicFramePr>
            <a:graphicFrameLocks noGrp="1"/>
          </p:cNvGraphicFramePr>
          <p:nvPr>
            <p:ph idx="1"/>
          </p:nvPr>
        </p:nvGraphicFramePr>
        <p:xfrm>
          <a:off x="1347787" y="1447800"/>
          <a:ext cx="10133714" cy="4406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9521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C6AF2A-9EB5-47C6-9871-F7FDA43F52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33" t="7764" r="12240" b="7009"/>
          <a:stretch/>
        </p:blipFill>
        <p:spPr>
          <a:xfrm>
            <a:off x="3633787" y="1295400"/>
            <a:ext cx="7848600" cy="49168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10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9. Note values for:</a:t>
            </a:r>
          </a:p>
          <a:p>
            <a:pPr marL="342900" lvl="1" indent="-342900">
              <a:buClr>
                <a:srgbClr val="94B6D2">
                  <a:lumMod val="50000"/>
                </a:srgbClr>
              </a:buClr>
              <a:buFontTx/>
              <a:buChar char="-"/>
            </a:pPr>
            <a:r>
              <a:rPr lang="en-IN" sz="2000" dirty="0" err="1">
                <a:solidFill>
                  <a:schemeClr val="bg1"/>
                </a:solidFill>
              </a:rPr>
              <a:t>Remuneraciones</a:t>
            </a:r>
            <a:endParaRPr lang="en-IN" sz="2000" dirty="0">
              <a:solidFill>
                <a:schemeClr val="bg1"/>
              </a:solidFill>
            </a:endParaRPr>
          </a:p>
          <a:p>
            <a:pPr marL="342900" lvl="1" indent="-342900">
              <a:buClr>
                <a:srgbClr val="94B6D2">
                  <a:lumMod val="50000"/>
                </a:srgbClr>
              </a:buClr>
              <a:buFontTx/>
              <a:buChar char="-"/>
            </a:pPr>
            <a:r>
              <a:rPr lang="en-IN" sz="2000" dirty="0" err="1">
                <a:solidFill>
                  <a:schemeClr val="bg1"/>
                </a:solidFill>
              </a:rPr>
              <a:t>Materias</a:t>
            </a:r>
            <a:r>
              <a:rPr lang="en-IN" sz="2000" dirty="0">
                <a:solidFill>
                  <a:schemeClr val="bg1"/>
                </a:solidFill>
              </a:rPr>
              <a:t> </a:t>
            </a:r>
            <a:r>
              <a:rPr lang="en-IN" sz="2000" dirty="0" err="1">
                <a:solidFill>
                  <a:schemeClr val="bg1"/>
                </a:solidFill>
              </a:rPr>
              <a:t>Primas</a:t>
            </a:r>
            <a:endParaRPr lang="en-IN" sz="2000" dirty="0">
              <a:solidFill>
                <a:schemeClr val="bg1"/>
              </a:solidFill>
            </a:endParaRPr>
          </a:p>
          <a:p>
            <a:pPr marL="342900" lvl="1" indent="-342900">
              <a:buClr>
                <a:srgbClr val="94B6D2">
                  <a:lumMod val="50000"/>
                </a:srgbClr>
              </a:buClr>
              <a:buFontTx/>
              <a:buChar char="-"/>
            </a:pPr>
            <a:r>
              <a:rPr lang="en-IN" sz="2000" dirty="0" err="1">
                <a:solidFill>
                  <a:schemeClr val="bg1"/>
                </a:solidFill>
              </a:rPr>
              <a:t>Venta</a:t>
            </a:r>
            <a:r>
              <a:rPr lang="en-IN" sz="2000" dirty="0">
                <a:solidFill>
                  <a:schemeClr val="bg1"/>
                </a:solidFill>
              </a:rPr>
              <a:t> de </a:t>
            </a:r>
            <a:r>
              <a:rPr lang="en-IN" sz="2000" dirty="0" err="1">
                <a:solidFill>
                  <a:schemeClr val="bg1"/>
                </a:solidFill>
              </a:rPr>
              <a:t>Productos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/>
              <a:t>Use Manufacturing Data to Calculate Ratios (DM, DL, and MOH)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4</a:t>
              </a:r>
              <a:endParaRPr lang="en-US" sz="2500" kern="1200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719387" y="6291590"/>
            <a:ext cx="9753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CD6525"/>
                </a:solidFill>
              </a:rPr>
              <a:t>Note: </a:t>
            </a:r>
            <a:r>
              <a:rPr lang="en-US" sz="1100" b="1" dirty="0" err="1">
                <a:solidFill>
                  <a:srgbClr val="CD6525"/>
                </a:solidFill>
              </a:rPr>
              <a:t>Remuneraciones</a:t>
            </a:r>
            <a:r>
              <a:rPr lang="en-US" sz="1100" b="1" dirty="0">
                <a:solidFill>
                  <a:srgbClr val="CD6525"/>
                </a:solidFill>
              </a:rPr>
              <a:t> will be applied to an industry ratio of Direct Labor to Total Labor. We will explain how to estimate this ratio in the next slide.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205787" y="2057400"/>
            <a:ext cx="3124200" cy="9906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noFill/>
            </a:endParaRPr>
          </a:p>
        </p:txBody>
      </p:sp>
      <p:cxnSp>
        <p:nvCxnSpPr>
          <p:cNvPr id="29" name="Straight Arrow Connector 28"/>
          <p:cNvCxnSpPr>
            <a:cxnSpLocks/>
            <a:endCxn id="21" idx="1"/>
          </p:cNvCxnSpPr>
          <p:nvPr/>
        </p:nvCxnSpPr>
        <p:spPr>
          <a:xfrm>
            <a:off x="2795587" y="2552700"/>
            <a:ext cx="541020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20">
            <a:extLst>
              <a:ext uri="{FF2B5EF4-FFF2-40B4-BE49-F238E27FC236}">
                <a16:creationId xmlns:a16="http://schemas.microsoft.com/office/drawing/2014/main" id="{9A0EFB0F-909F-460E-B385-152990D081C4}"/>
              </a:ext>
            </a:extLst>
          </p:cNvPr>
          <p:cNvSpPr/>
          <p:nvPr/>
        </p:nvSpPr>
        <p:spPr>
          <a:xfrm>
            <a:off x="5691187" y="3276600"/>
            <a:ext cx="5715000" cy="5334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134226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11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10.  Use the U.S. Occupational Employment Statistics to calculate the Direct </a:t>
            </a:r>
            <a:r>
              <a:rPr lang="en-IN" sz="2000" dirty="0" err="1">
                <a:solidFill>
                  <a:schemeClr val="bg1"/>
                </a:solidFill>
              </a:rPr>
              <a:t>Labor</a:t>
            </a:r>
            <a:r>
              <a:rPr lang="en-IN" sz="2000" dirty="0">
                <a:solidFill>
                  <a:schemeClr val="bg1"/>
                </a:solidFill>
              </a:rPr>
              <a:t> to Total </a:t>
            </a:r>
            <a:r>
              <a:rPr lang="en-IN" sz="2000" dirty="0" err="1">
                <a:solidFill>
                  <a:schemeClr val="bg1"/>
                </a:solidFill>
              </a:rPr>
              <a:t>Labor</a:t>
            </a:r>
            <a:r>
              <a:rPr lang="en-IN" sz="2000" dirty="0">
                <a:solidFill>
                  <a:schemeClr val="bg1"/>
                </a:solidFill>
              </a:rPr>
              <a:t> ratio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br>
              <a:rPr lang="en-IN" sz="2000" dirty="0">
                <a:solidFill>
                  <a:schemeClr val="bg1"/>
                </a:solidFill>
              </a:rPr>
            </a:br>
            <a:r>
              <a:rPr lang="en-IN" sz="2000" dirty="0">
                <a:solidFill>
                  <a:schemeClr val="bg1"/>
                </a:solidFill>
              </a:rPr>
              <a:t>See the procedure: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4</a:t>
              </a:r>
              <a:endParaRPr lang="en-US" sz="2500" kern="1200" dirty="0"/>
            </a:p>
          </p:txBody>
        </p:sp>
      </p:grpSp>
      <p:pic>
        <p:nvPicPr>
          <p:cNvPr id="20" name="Picture 19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350" y="4211638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/>
              <a:t>Use Manufacturing Data to Calculate Ratios for DM, DL, and MOH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91"/>
          <a:stretch/>
        </p:blipFill>
        <p:spPr>
          <a:xfrm>
            <a:off x="3709987" y="1447800"/>
            <a:ext cx="8086412" cy="4419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Rounded Rectangle 9"/>
          <p:cNvSpPr/>
          <p:nvPr/>
        </p:nvSpPr>
        <p:spPr>
          <a:xfrm>
            <a:off x="487946" y="4371600"/>
            <a:ext cx="2362200" cy="1038600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tx1"/>
                </a:solidFill>
                <a:hlinkClick r:id="rId5" action="ppaction://hlinkpres?slideindex=1&amp;slidetitle="/>
              </a:rPr>
              <a:t>Direct-to-Total </a:t>
            </a:r>
            <a:r>
              <a:rPr lang="en-IN" sz="2000" dirty="0" err="1">
                <a:solidFill>
                  <a:schemeClr val="tx1"/>
                </a:solidFill>
                <a:hlinkClick r:id="rId5" action="ppaction://hlinkpres?slideindex=1&amp;slidetitle="/>
              </a:rPr>
              <a:t>Labor</a:t>
            </a:r>
            <a:r>
              <a:rPr lang="en-IN" sz="2000" dirty="0">
                <a:solidFill>
                  <a:schemeClr val="tx1"/>
                </a:solidFill>
                <a:hlinkClick r:id="rId5" action="ppaction://hlinkpres?slideindex=1&amp;slidetitle="/>
              </a:rPr>
              <a:t> Ratio</a:t>
            </a:r>
            <a:endParaRPr lang="en-IN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71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090987" y="1676400"/>
            <a:ext cx="6400800" cy="39624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12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11.  Apply the Direct to Total </a:t>
            </a:r>
            <a:r>
              <a:rPr lang="en-IN" sz="2000" dirty="0" err="1">
                <a:solidFill>
                  <a:schemeClr val="bg1"/>
                </a:solidFill>
              </a:rPr>
              <a:t>Labor</a:t>
            </a:r>
            <a:r>
              <a:rPr lang="en-IN" sz="2000" dirty="0">
                <a:solidFill>
                  <a:schemeClr val="bg1"/>
                </a:solidFill>
              </a:rPr>
              <a:t> ratio to ‘</a:t>
            </a:r>
            <a:r>
              <a:rPr lang="en-IN" sz="2000" dirty="0" err="1">
                <a:solidFill>
                  <a:schemeClr val="bg1"/>
                </a:solidFill>
              </a:rPr>
              <a:t>Remuneraciones</a:t>
            </a:r>
            <a:r>
              <a:rPr lang="en-IN" sz="2000" dirty="0">
                <a:solidFill>
                  <a:schemeClr val="bg1"/>
                </a:solidFill>
              </a:rPr>
              <a:t>’ to obtain an estimate of Direct </a:t>
            </a:r>
            <a:r>
              <a:rPr lang="en-IN" sz="2000" dirty="0" err="1">
                <a:solidFill>
                  <a:schemeClr val="bg1"/>
                </a:solidFill>
              </a:rPr>
              <a:t>Labor</a:t>
            </a:r>
            <a:r>
              <a:rPr lang="en-IN" sz="2000" dirty="0">
                <a:solidFill>
                  <a:schemeClr val="bg1"/>
                </a:solidFill>
              </a:rPr>
              <a:t> cost, in the case we will use 63%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12. Use the Direct </a:t>
            </a:r>
            <a:r>
              <a:rPr lang="en-IN" sz="2000" dirty="0" err="1">
                <a:solidFill>
                  <a:schemeClr val="bg1"/>
                </a:solidFill>
              </a:rPr>
              <a:t>Labor</a:t>
            </a:r>
            <a:r>
              <a:rPr lang="en-IN" sz="2000" dirty="0">
                <a:solidFill>
                  <a:schemeClr val="bg1"/>
                </a:solidFill>
              </a:rPr>
              <a:t> cost to calculate the Direct </a:t>
            </a:r>
            <a:r>
              <a:rPr lang="en-IN" sz="2000" dirty="0" err="1">
                <a:solidFill>
                  <a:schemeClr val="bg1"/>
                </a:solidFill>
              </a:rPr>
              <a:t>Labor</a:t>
            </a:r>
            <a:r>
              <a:rPr lang="en-IN" sz="2000" dirty="0">
                <a:solidFill>
                  <a:schemeClr val="bg1"/>
                </a:solidFill>
              </a:rPr>
              <a:t> Ratio  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43936" y="2209800"/>
            <a:ext cx="6559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2940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</a:t>
            </a:r>
            <a:r>
              <a:rPr lang="en-US" sz="2800" b="0" cap="none" spc="0" dirty="0">
                <a:ln w="0"/>
                <a:solidFill>
                  <a:srgbClr val="2940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662833"/>
              </p:ext>
            </p:extLst>
          </p:nvPr>
        </p:nvGraphicFramePr>
        <p:xfrm>
          <a:off x="4167187" y="1905000"/>
          <a:ext cx="6261100" cy="3444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 </a:t>
                      </a:r>
                      <a:endParaRPr lang="en-US" sz="19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 </a:t>
                      </a:r>
                      <a:endParaRPr lang="en-US" sz="19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 </a:t>
                      </a:r>
                      <a:endParaRPr lang="en-US" sz="19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Remuneraciones</a:t>
                      </a:r>
                      <a:endParaRPr lang="en-US" sz="2000" b="0" i="0" u="none" strike="noStrike" dirty="0">
                        <a:solidFill>
                          <a:srgbClr val="29407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$1,281.34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29407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Direct to Total Labor</a:t>
                      </a:r>
                      <a:r>
                        <a:rPr lang="en-US" sz="2000" b="0" i="0" u="none" strike="noStrike" baseline="0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 ratio</a:t>
                      </a:r>
                      <a:endParaRPr lang="en-US" sz="2000" b="0" i="0" u="none" strike="noStrike" dirty="0">
                        <a:solidFill>
                          <a:srgbClr val="29407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lang="en-US" sz="2000" b="0" i="0" u="none" strike="noStrike" baseline="0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 x       63</a:t>
                      </a:r>
                      <a:r>
                        <a:rPr lang="en-US" sz="2000" b="0" i="0" u="none" strike="noStrike" baseline="0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29407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 </a:t>
                      </a:r>
                      <a:endParaRPr lang="en-US" sz="19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Direct Labor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$807.24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29407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 </a:t>
                      </a:r>
                      <a:endParaRPr lang="en-US" sz="19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29407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29407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rgbClr val="29407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 </a:t>
                      </a:r>
                      <a:endParaRPr lang="en-US" sz="19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Remuneraciones</a:t>
                      </a:r>
                      <a:endParaRPr lang="en-US" sz="2000" b="0" i="0" u="none" strike="noStrike" dirty="0">
                        <a:solidFill>
                          <a:srgbClr val="29407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$807.24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29407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 </a:t>
                      </a:r>
                      <a:endParaRPr lang="en-US" sz="19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Venta</a:t>
                      </a:r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 de </a:t>
                      </a:r>
                      <a:r>
                        <a:rPr lang="en-US" sz="2000" b="0" i="0" u="none" strike="noStrike" dirty="0" err="1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productos</a:t>
                      </a:r>
                      <a:endParaRPr lang="en-US" sz="2000" b="0" i="0" u="none" strike="noStrike" dirty="0">
                        <a:solidFill>
                          <a:srgbClr val="29407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$7,636.99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29407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 </a:t>
                      </a:r>
                      <a:endParaRPr lang="en-US" sz="19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Direct Labor Ratio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10.6%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29407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 </a:t>
                      </a:r>
                      <a:endParaRPr lang="en-US" sz="19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29407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29407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29407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 </a:t>
                      </a:r>
                      <a:endParaRPr lang="en-US" sz="19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2" name="Picture 51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323" y="3910035"/>
            <a:ext cx="171450" cy="171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Group 24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4</a:t>
              </a:r>
              <a:endParaRPr lang="en-US" sz="2500" kern="1200" dirty="0"/>
            </a:p>
          </p:txBody>
        </p:sp>
      </p:grpSp>
      <p:cxnSp>
        <p:nvCxnSpPr>
          <p:cNvPr id="28" name="Straight Connector 27"/>
          <p:cNvCxnSpPr/>
          <p:nvPr/>
        </p:nvCxnSpPr>
        <p:spPr>
          <a:xfrm>
            <a:off x="4319587" y="2971800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319587" y="4383088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350" y="4211638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/>
              <a:t>Use Manufacturing Data to Calculate Ratios for DM, DL, and MOH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31533" y="3525575"/>
            <a:ext cx="6559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2940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</a:t>
            </a:r>
            <a:r>
              <a:rPr lang="en-US" sz="2800" b="0" cap="none" spc="0" dirty="0">
                <a:ln w="0"/>
                <a:solidFill>
                  <a:srgbClr val="2940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5788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090987" y="1676400"/>
            <a:ext cx="6400800" cy="39624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13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13. Calculate the Direct Material (DM) Ratio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14. Back out the Material Overhead (MOH) Ratio: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43936" y="2209800"/>
            <a:ext cx="6559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2940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</a:t>
            </a:r>
            <a:r>
              <a:rPr lang="en-US" sz="2800" b="0" cap="none" spc="0" dirty="0">
                <a:ln w="0"/>
                <a:solidFill>
                  <a:srgbClr val="2940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35199"/>
              </p:ext>
            </p:extLst>
          </p:nvPr>
        </p:nvGraphicFramePr>
        <p:xfrm>
          <a:off x="4167187" y="1905000"/>
          <a:ext cx="6261100" cy="3486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 </a:t>
                      </a:r>
                      <a:endParaRPr lang="en-US" sz="19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 </a:t>
                      </a:r>
                      <a:endParaRPr lang="en-US" sz="19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 </a:t>
                      </a:r>
                      <a:endParaRPr lang="en-US" sz="19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Materias</a:t>
                      </a:r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primas</a:t>
                      </a:r>
                      <a:endParaRPr lang="en-US" sz="2000" b="0" i="0" u="none" strike="noStrike" dirty="0">
                        <a:solidFill>
                          <a:srgbClr val="29407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$4,236.80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29407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Venta</a:t>
                      </a:r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 de </a:t>
                      </a:r>
                      <a:r>
                        <a:rPr lang="en-US" sz="2000" b="0" i="0" u="none" strike="noStrike" dirty="0" err="1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productos</a:t>
                      </a:r>
                      <a:endParaRPr lang="en-US" sz="2000" b="0" i="0" u="none" strike="noStrike" dirty="0">
                        <a:solidFill>
                          <a:srgbClr val="29407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$7,636.99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29407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 </a:t>
                      </a:r>
                      <a:endParaRPr lang="en-US" sz="19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Direct Material</a:t>
                      </a:r>
                      <a:endParaRPr lang="en-US" sz="2000" b="0" i="0" u="none" strike="sngStrike" baseline="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55.47%</a:t>
                      </a: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29407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 </a:t>
                      </a:r>
                      <a:endParaRPr lang="en-US" sz="19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29407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294071"/>
                        </a:solidFill>
                        <a:effectLst/>
                        <a:latin typeface="+mn-lt"/>
                      </a:endParaRPr>
                    </a:p>
                  </a:txBody>
                  <a:tcPr marL="3810" marR="3810" marT="381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rgbClr val="29407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 </a:t>
                      </a:r>
                      <a:endParaRPr lang="en-US" sz="19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294071"/>
                          </a:solidFill>
                        </a:rPr>
                        <a:t>Cost</a:t>
                      </a:r>
                      <a:r>
                        <a:rPr lang="en-US" sz="2000" baseline="0" dirty="0">
                          <a:solidFill>
                            <a:srgbClr val="294071"/>
                          </a:solidFill>
                        </a:rPr>
                        <a:t> of Goods Sold (COGS)</a:t>
                      </a:r>
                      <a:endParaRPr lang="en-US" sz="2000" dirty="0">
                        <a:solidFill>
                          <a:srgbClr val="294071"/>
                        </a:solidFill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294071"/>
                          </a:solidFill>
                        </a:rPr>
                        <a:t>77.6%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/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 </a:t>
                      </a:r>
                      <a:endParaRPr lang="en-US" sz="19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294071"/>
                          </a:solidFill>
                        </a:rPr>
                        <a:t>   </a:t>
                      </a:r>
                      <a:r>
                        <a:rPr lang="en-US" sz="2000" i="1" dirty="0">
                          <a:solidFill>
                            <a:srgbClr val="294071"/>
                          </a:solidFill>
                        </a:rPr>
                        <a:t>less </a:t>
                      </a:r>
                      <a:r>
                        <a:rPr lang="en-US" sz="2000" dirty="0">
                          <a:solidFill>
                            <a:srgbClr val="294071"/>
                          </a:solidFill>
                        </a:rPr>
                        <a:t>Direct Material (DM)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rgbClr val="294071"/>
                          </a:solidFill>
                        </a:rPr>
                        <a:t>   </a:t>
                      </a:r>
                      <a:r>
                        <a:rPr lang="en-US" sz="2000" b="1" dirty="0">
                          <a:solidFill>
                            <a:srgbClr val="294071"/>
                          </a:solidFill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294071"/>
                          </a:solidFill>
                        </a:rPr>
                        <a:t>-</a:t>
                      </a:r>
                      <a:r>
                        <a:rPr lang="en-US" sz="2000" b="1" baseline="0" dirty="0">
                          <a:solidFill>
                            <a:srgbClr val="294071"/>
                          </a:solidFill>
                        </a:rPr>
                        <a:t>  </a:t>
                      </a:r>
                      <a:r>
                        <a:rPr lang="en-US" sz="2000" dirty="0">
                          <a:solidFill>
                            <a:srgbClr val="294071"/>
                          </a:solidFill>
                        </a:rPr>
                        <a:t>55.5%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dirty="0"/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 </a:t>
                      </a:r>
                      <a:endParaRPr lang="en-US" sz="19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294071"/>
                          </a:solidFill>
                        </a:rPr>
                        <a:t>   </a:t>
                      </a:r>
                      <a:r>
                        <a:rPr lang="en-US" sz="2000" i="1" dirty="0">
                          <a:solidFill>
                            <a:srgbClr val="294071"/>
                          </a:solidFill>
                        </a:rPr>
                        <a:t>less</a:t>
                      </a:r>
                      <a:r>
                        <a:rPr lang="en-US" sz="2000" baseline="0" dirty="0">
                          <a:solidFill>
                            <a:srgbClr val="294071"/>
                          </a:solidFill>
                        </a:rPr>
                        <a:t> </a:t>
                      </a:r>
                      <a:r>
                        <a:rPr lang="en-US" sz="2000" dirty="0">
                          <a:solidFill>
                            <a:srgbClr val="294071"/>
                          </a:solidFill>
                        </a:rPr>
                        <a:t>Direct Labor (DL)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rgbClr val="294071"/>
                          </a:solidFill>
                        </a:rPr>
                        <a:t>-</a:t>
                      </a:r>
                      <a:r>
                        <a:rPr lang="en-US" sz="2000" b="1" dirty="0">
                          <a:solidFill>
                            <a:srgbClr val="294071"/>
                          </a:solidFill>
                        </a:rPr>
                        <a:t> </a:t>
                      </a:r>
                      <a:r>
                        <a:rPr lang="en-US" sz="2000" dirty="0">
                          <a:solidFill>
                            <a:srgbClr val="294071"/>
                          </a:solidFill>
                        </a:rPr>
                        <a:t> 10.6%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dirty="0"/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 </a:t>
                      </a:r>
                      <a:endParaRPr lang="en-US" sz="19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294071"/>
                          </a:solidFill>
                        </a:rPr>
                        <a:t>Manufacturing</a:t>
                      </a:r>
                      <a:r>
                        <a:rPr lang="en-US" sz="2000" b="1" baseline="0" dirty="0">
                          <a:solidFill>
                            <a:srgbClr val="294071"/>
                          </a:solidFill>
                        </a:rPr>
                        <a:t> Overhead (MOH)</a:t>
                      </a:r>
                      <a:endParaRPr lang="en-US" sz="2000" b="1" dirty="0">
                        <a:solidFill>
                          <a:srgbClr val="294071"/>
                        </a:solidFill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rgbClr val="294071"/>
                          </a:solidFill>
                        </a:rPr>
                        <a:t>11.5%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29407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>
                          <a:effectLst/>
                        </a:rPr>
                        <a:t> </a:t>
                      </a:r>
                      <a:endParaRPr lang="en-US" sz="19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3345915" y="3954099"/>
            <a:ext cx="6559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2940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</a:t>
            </a:r>
            <a:r>
              <a:rPr lang="en-US" sz="2800" b="0" cap="none" spc="0" dirty="0">
                <a:ln w="0"/>
                <a:solidFill>
                  <a:srgbClr val="2940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4</a:t>
              </a:r>
              <a:endParaRPr lang="en-US" sz="2500" kern="1200" dirty="0"/>
            </a:p>
          </p:txBody>
        </p:sp>
      </p:grpSp>
      <p:cxnSp>
        <p:nvCxnSpPr>
          <p:cNvPr id="28" name="Straight Connector 27"/>
          <p:cNvCxnSpPr/>
          <p:nvPr/>
        </p:nvCxnSpPr>
        <p:spPr>
          <a:xfrm>
            <a:off x="4319587" y="2971800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243387" y="4724400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350" y="4211638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323" y="2549846"/>
            <a:ext cx="171450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/>
              <a:t>Use Manufacturing Data to Calculate Ratios for DM, DL, and MOH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30796" y="4211638"/>
            <a:ext cx="2476500" cy="76988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i="1" dirty="0">
                <a:solidFill>
                  <a:schemeClr val="tx1"/>
                </a:solidFill>
              </a:rPr>
              <a:t>MOH = COGS – DM –DL</a:t>
            </a:r>
          </a:p>
        </p:txBody>
      </p:sp>
    </p:spTree>
    <p:extLst>
      <p:ext uri="{BB962C8B-B14F-4D97-AF65-F5344CB8AC3E}">
        <p14:creationId xmlns:p14="http://schemas.microsoft.com/office/powerpoint/2010/main" val="1358744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62187" y="1905000"/>
            <a:ext cx="8382000" cy="34290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Present all your calculated ratios in the cost breakdown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14</a:t>
            </a:fld>
            <a:endParaRPr lang="en-IN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080267"/>
              </p:ext>
            </p:extLst>
          </p:nvPr>
        </p:nvGraphicFramePr>
        <p:xfrm>
          <a:off x="2490787" y="2133600"/>
          <a:ext cx="7207249" cy="2857500"/>
        </p:xfrm>
        <a:graphic>
          <a:graphicData uri="http://schemas.openxmlformats.org/drawingml/2006/table">
            <a:tbl>
              <a:tblPr/>
              <a:tblGrid>
                <a:gridCol w="204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9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Direct Material (DM)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55.5%</a:t>
                      </a:r>
                      <a:endParaRPr lang="en-US" sz="1100" b="0" i="0" u="none" strike="noStrike" dirty="0">
                        <a:solidFill>
                          <a:srgbClr val="2940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Direct Labor (DL)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10.6%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Manufacturing Overhead (MOH)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11.5%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Cost of Goods Sold (COGS)</a:t>
                      </a:r>
                    </a:p>
                  </a:txBody>
                  <a:tcPr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77.6%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GSA &amp; Other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17.8%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Profit Before Tax (PBT)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4.6%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Total Sales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100.0%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00210" y="2348509"/>
            <a:ext cx="263286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94071"/>
                </a:solidFill>
              </a:rPr>
              <a:t>Ratios calculated from U.S. and Mexico government economic statistics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00210" y="3728654"/>
            <a:ext cx="28194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94071"/>
                </a:solidFill>
              </a:rPr>
              <a:t>Ratios calculated from companies’ financial data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7291387" y="2517327"/>
            <a:ext cx="312847" cy="874258"/>
          </a:xfrm>
          <a:prstGeom prst="rightBrace">
            <a:avLst/>
          </a:prstGeom>
          <a:noFill/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sp>
        <p:nvSpPr>
          <p:cNvPr id="11" name="Right Brace 10"/>
          <p:cNvSpPr/>
          <p:nvPr/>
        </p:nvSpPr>
        <p:spPr>
          <a:xfrm>
            <a:off x="7287363" y="3466259"/>
            <a:ext cx="312847" cy="874258"/>
          </a:xfrm>
          <a:prstGeom prst="rightBrace">
            <a:avLst/>
          </a:prstGeom>
          <a:noFill/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643187" y="3429000"/>
            <a:ext cx="4495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43187" y="4343400"/>
            <a:ext cx="4495800" cy="0"/>
          </a:xfrm>
          <a:prstGeom prst="line">
            <a:avLst/>
          </a:prstGeom>
          <a:ln w="38100" cap="sq" cmpd="dbl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14587" y="144443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>
                <a:solidFill>
                  <a:srgbClr val="294071"/>
                </a:solidFill>
              </a:rPr>
              <a:t>Industry cost profile for the plastics manufacturing </a:t>
            </a:r>
            <a:r>
              <a:rPr lang="en-US" sz="2400" b="1" u="sng" dirty="0">
                <a:solidFill>
                  <a:srgbClr val="294071"/>
                </a:solidFill>
              </a:rPr>
              <a:t>industry</a:t>
            </a:r>
            <a:endParaRPr lang="en-US" sz="2200" b="1" u="sng" dirty="0">
              <a:solidFill>
                <a:srgbClr val="2940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74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and summary of ICP calculations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15</a:t>
            </a:fld>
            <a:endParaRPr lang="en-IN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3707859"/>
              </p:ext>
            </p:extLst>
          </p:nvPr>
        </p:nvGraphicFramePr>
        <p:xfrm>
          <a:off x="3356769" y="1981200"/>
          <a:ext cx="5257800" cy="1554480"/>
        </p:xfrm>
        <a:graphic>
          <a:graphicData uri="http://schemas.openxmlformats.org/drawingml/2006/table">
            <a:tbl>
              <a:tblPr/>
              <a:tblGrid>
                <a:gridCol w="88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Cost Element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40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% of Sales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40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Calculation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40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</a:rPr>
                        <a:t>Order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40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DM</a:t>
                      </a:r>
                    </a:p>
                  </a:txBody>
                  <a:tcPr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55.5%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 C / F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</a:t>
                      </a:r>
                    </a:p>
                  </a:txBody>
                  <a:tcPr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 (D * E) / F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MOH</a:t>
                      </a:r>
                    </a:p>
                  </a:txBody>
                  <a:tcPr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 COGS - DM - DL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COGS</a:t>
                      </a:r>
                    </a:p>
                  </a:txBody>
                  <a:tcPr marL="182880"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77.6%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 A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GSA</a:t>
                      </a:r>
                    </a:p>
                  </a:txBody>
                  <a:tcPr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 Total - COGS - PBT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PBT</a:t>
                      </a:r>
                    </a:p>
                  </a:txBody>
                  <a:tcPr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 B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505467"/>
              </p:ext>
            </p:extLst>
          </p:nvPr>
        </p:nvGraphicFramePr>
        <p:xfrm>
          <a:off x="1697037" y="3886200"/>
          <a:ext cx="9207501" cy="1779270"/>
        </p:xfrm>
        <a:graphic>
          <a:graphicData uri="http://schemas.openxmlformats.org/drawingml/2006/table">
            <a:tbl>
              <a:tblPr/>
              <a:tblGrid>
                <a:gridCol w="266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3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2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23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733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479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SUMMARY OF DATA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sng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Data point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1" u="sng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Value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1" u="sng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Source</a:t>
                      </a:r>
                    </a:p>
                  </a:txBody>
                  <a:tcPr marL="18288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Cost of Goods Sold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77.6%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Average of represntative firm's financials</a:t>
                      </a:r>
                    </a:p>
                  </a:txBody>
                  <a:tcPr marL="27432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B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PBT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4.6%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Average of represntative firm's financials</a:t>
                      </a:r>
                    </a:p>
                  </a:txBody>
                  <a:tcPr marL="27432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Materias primas (Direct Material)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4,236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Inegi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; 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Sistema Automatizado de Información Censal (SAIC)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: NAICS 326199</a:t>
                      </a:r>
                    </a:p>
                  </a:txBody>
                  <a:tcPr marL="27432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D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Remuneraciones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(Total Labor)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1,284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Inegi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; 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Sistema Automatizado de Información Censal (SAIC)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: NAICS 326199</a:t>
                      </a:r>
                    </a:p>
                  </a:txBody>
                  <a:tcPr marL="27432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E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Direct to Total Labor ratio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63%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U.S. Census Bureau, Occupational Employment Statistics: NAICS 326199</a:t>
                      </a:r>
                    </a:p>
                  </a:txBody>
                  <a:tcPr marL="27432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F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Venta de productos (Total Sales)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7,636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Inegi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; 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Sistema Automatizado de Información Censal (SAIC):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NAICS 326199</a:t>
                      </a:r>
                    </a:p>
                  </a:txBody>
                  <a:tcPr marL="27432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860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727" y="1600200"/>
            <a:ext cx="6820491" cy="18784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587" y="4343400"/>
            <a:ext cx="5489248" cy="170285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pPr lvl="0"/>
            <a:r>
              <a:rPr lang="en-US" sz="2800" dirty="0">
                <a:solidFill>
                  <a:srgbClr val="294F6E"/>
                </a:solidFill>
              </a:rPr>
              <a:t>Select the Industry Code Based on the Supplier’s Business and Product</a:t>
            </a:r>
            <a:endParaRPr lang="en-US" dirty="0">
              <a:solidFill>
                <a:srgbClr val="294F6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2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Go to: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Conduct a word search to find possible NAICS codes for the product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Select the NAICS code with the best match and record for later use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4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1</a:t>
              </a: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700086" y="1881227"/>
            <a:ext cx="2209800" cy="668090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r>
              <a:rPr lang="en-US" sz="2000" dirty="0">
                <a:solidFill>
                  <a:srgbClr val="294071"/>
                </a:solidFill>
                <a:hlinkClick r:id="rId4"/>
              </a:rPr>
              <a:t>census.gov/</a:t>
            </a:r>
            <a:r>
              <a:rPr lang="en-US" sz="2000" dirty="0" err="1">
                <a:solidFill>
                  <a:srgbClr val="294071"/>
                </a:solidFill>
                <a:hlinkClick r:id="rId4"/>
              </a:rPr>
              <a:t>eos</a:t>
            </a:r>
            <a:r>
              <a:rPr lang="en-US" sz="2000" dirty="0">
                <a:solidFill>
                  <a:srgbClr val="294071"/>
                </a:solidFill>
                <a:hlinkClick r:id="rId4"/>
              </a:rPr>
              <a:t>/www/</a:t>
            </a:r>
            <a:r>
              <a:rPr lang="en-US" sz="2000" dirty="0" err="1">
                <a:solidFill>
                  <a:srgbClr val="294071"/>
                </a:solidFill>
                <a:hlinkClick r:id="rId4"/>
              </a:rPr>
              <a:t>naics</a:t>
            </a:r>
            <a:endParaRPr lang="en-US" sz="2000" dirty="0">
              <a:solidFill>
                <a:srgbClr val="29407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67187" y="2514600"/>
            <a:ext cx="1828800" cy="9144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719387" y="2971800"/>
            <a:ext cx="1447800" cy="21586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6376987" y="5817654"/>
            <a:ext cx="3047999" cy="2286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61266" y="6052323"/>
            <a:ext cx="2631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D6525"/>
                </a:solidFill>
              </a:rPr>
              <a:t>Tip: click on the code to view its full definition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779927" y="4827646"/>
            <a:ext cx="3597060" cy="101104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986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86187" y="1828800"/>
            <a:ext cx="7696200" cy="34290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3938587" y="1714500"/>
          <a:ext cx="7819719" cy="3479389"/>
        </p:xfrm>
        <a:graphic>
          <a:graphicData uri="http://schemas.openxmlformats.org/drawingml/2006/table">
            <a:tbl>
              <a:tblPr/>
              <a:tblGrid>
                <a:gridCol w="15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110613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53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Direct Material (DM)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2122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53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Direct Labor (DL)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14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Manufacturing Overhead (MOH)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53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Cost of Goods Sold (COGS)</a:t>
                      </a:r>
                    </a:p>
                  </a:txBody>
                  <a:tcPr marL="110613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3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1226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53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GSA &amp; Other Expenses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22122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14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Profit Before Tax (PBT)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22122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14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Total Sales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22122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7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2000" dirty="0">
                <a:solidFill>
                  <a:schemeClr val="bg1"/>
                </a:solidFill>
              </a:rPr>
              <a:t>Mexican Government economic statistics are found at: 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2000" dirty="0">
                <a:solidFill>
                  <a:schemeClr val="bg1"/>
                </a:solidFill>
              </a:rPr>
              <a:t>Financial data of companies can be found at: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TextBox 4"/>
          <p:cNvSpPr txBox="1"/>
          <p:nvPr/>
        </p:nvSpPr>
        <p:spPr>
          <a:xfrm>
            <a:off x="8053387" y="2402555"/>
            <a:ext cx="3352800" cy="1021941"/>
          </a:xfrm>
          <a:prstGeom prst="rect">
            <a:avLst/>
          </a:prstGeom>
          <a:solidFill>
            <a:srgbClr val="DFE8F0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294071"/>
                </a:solidFill>
                <a:latin typeface="Cambria" panose="02040503050406030204" pitchFamily="18" charset="0"/>
              </a:rPr>
              <a:t>Manufacturing data</a:t>
            </a:r>
          </a:p>
          <a:p>
            <a:pPr algn="ctr"/>
            <a:r>
              <a:rPr lang="en-US" sz="2000" dirty="0">
                <a:solidFill>
                  <a:srgbClr val="294071"/>
                </a:solidFill>
                <a:latin typeface="Cambria" panose="02040503050406030204" pitchFamily="18" charset="0"/>
              </a:rPr>
              <a:t>Source: Mexico Government economic statistics</a:t>
            </a:r>
          </a:p>
        </p:txBody>
      </p:sp>
      <p:sp>
        <p:nvSpPr>
          <p:cNvPr id="21" name="TextBox 6"/>
          <p:cNvSpPr txBox="1"/>
          <p:nvPr/>
        </p:nvSpPr>
        <p:spPr>
          <a:xfrm>
            <a:off x="7984092" y="3488408"/>
            <a:ext cx="3422095" cy="1007391"/>
          </a:xfrm>
          <a:prstGeom prst="rect">
            <a:avLst/>
          </a:prstGeom>
          <a:solidFill>
            <a:srgbClr val="DFE8F0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294071"/>
                </a:solidFill>
                <a:latin typeface="Cambria" panose="02040503050406030204" pitchFamily="18" charset="0"/>
              </a:rPr>
              <a:t>Financial data</a:t>
            </a:r>
          </a:p>
          <a:p>
            <a:pPr algn="ctr"/>
            <a:r>
              <a:rPr lang="en-US" sz="2000" dirty="0">
                <a:solidFill>
                  <a:srgbClr val="294071"/>
                </a:solidFill>
                <a:latin typeface="Cambria" panose="02040503050406030204" pitchFamily="18" charset="0"/>
              </a:rPr>
              <a:t>Source: Financial reports of companies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/>
              <a:t>Identify Data Sources for Financial and Manufacturing Information Related to Industry Code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2" name="Rounded Rectangle 11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2</a:t>
              </a:r>
              <a:endParaRPr lang="en-US" sz="2500" kern="1200" dirty="0"/>
            </a:p>
          </p:txBody>
        </p:sp>
      </p:grpSp>
      <p:sp>
        <p:nvSpPr>
          <p:cNvPr id="23" name="Right Brace 22"/>
          <p:cNvSpPr/>
          <p:nvPr/>
        </p:nvSpPr>
        <p:spPr>
          <a:xfrm>
            <a:off x="7603092" y="3303077"/>
            <a:ext cx="297895" cy="990600"/>
          </a:xfrm>
          <a:prstGeom prst="rightBrace">
            <a:avLst/>
          </a:prstGeom>
          <a:solidFill>
            <a:srgbClr val="DFE8F0"/>
          </a:solidFill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sp>
        <p:nvSpPr>
          <p:cNvPr id="24" name="Right Brace 23"/>
          <p:cNvSpPr/>
          <p:nvPr/>
        </p:nvSpPr>
        <p:spPr>
          <a:xfrm>
            <a:off x="7603092" y="2152376"/>
            <a:ext cx="297895" cy="1086789"/>
          </a:xfrm>
          <a:prstGeom prst="rightBrace">
            <a:avLst/>
          </a:prstGeom>
          <a:solidFill>
            <a:srgbClr val="DFE8F0"/>
          </a:solidFill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090987" y="4443459"/>
            <a:ext cx="3352800" cy="0"/>
          </a:xfrm>
          <a:prstGeom prst="line">
            <a:avLst/>
          </a:prstGeom>
          <a:ln w="38100" cap="sq" cmpd="dbl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90987" y="3308520"/>
            <a:ext cx="34290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90987" y="54102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*You will use these data sources to express DM, DL, MOH, COGS, GSA &amp; Other Expenses and PBT as </a:t>
            </a:r>
            <a:r>
              <a:rPr lang="en-US" u="sng" dirty="0"/>
              <a:t>ratios</a:t>
            </a:r>
            <a:r>
              <a:rPr lang="en-US" dirty="0"/>
              <a:t>, in the form of percentages of Total Sales.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09587" y="2578034"/>
            <a:ext cx="2362200" cy="580341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r>
              <a:rPr lang="en-US" sz="2000" dirty="0">
                <a:solidFill>
                  <a:srgbClr val="294071"/>
                </a:solidFill>
                <a:hlinkClick r:id="rId2"/>
              </a:rPr>
              <a:t>inegi.org.mx</a:t>
            </a:r>
            <a:endParaRPr lang="en-US" sz="2000" dirty="0">
              <a:solidFill>
                <a:srgbClr val="29407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81470" y="4498747"/>
            <a:ext cx="2175152" cy="744913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r>
              <a:rPr lang="en-US" sz="2000" dirty="0">
                <a:solidFill>
                  <a:srgbClr val="294071"/>
                </a:solidFill>
                <a:hlinkClick r:id="rId3"/>
              </a:rPr>
              <a:t>google.com/finance</a:t>
            </a:r>
            <a:endParaRPr lang="en-US" sz="2000" dirty="0">
              <a:solidFill>
                <a:srgbClr val="2940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772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4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From each firms’ Income Statement, use multiple year averages to calculate COGS, GSA &amp; O Exp. and PBT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Use as many firms as you judge necessary to get an accurate representation of the industry you are modelling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0" name="Rounded Rectangle 19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3</a:t>
              </a:r>
              <a:endParaRPr lang="en-US" sz="2500" kern="1200" dirty="0"/>
            </a:p>
          </p:txBody>
        </p:sp>
      </p:grpSp>
      <p:sp>
        <p:nvSpPr>
          <p:cNvPr id="23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pPr lvl="0"/>
            <a:r>
              <a:rPr lang="en-US" sz="2800" dirty="0"/>
              <a:t>Use Financial Data to Calculate Ratios (COGS, PBT, GSA &amp; Other Expenses)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837494" y="5008486"/>
            <a:ext cx="2307211" cy="82495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endParaRPr lang="en-IN" sz="1600" i="1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8985412" y="5048665"/>
            <a:ext cx="2496975" cy="82254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r>
              <a:rPr lang="en-IN" sz="1600" i="1" dirty="0">
                <a:solidFill>
                  <a:schemeClr val="tx1"/>
                </a:solidFill>
              </a:rPr>
              <a:t>GSA &amp; O. Exp. %  = Total sales (100%) – COGS % – PBT %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786187" y="1649973"/>
            <a:ext cx="7696200" cy="2965515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363889"/>
              </p:ext>
            </p:extLst>
          </p:nvPr>
        </p:nvGraphicFramePr>
        <p:xfrm>
          <a:off x="4471987" y="2030973"/>
          <a:ext cx="5848765" cy="2205990"/>
        </p:xfrm>
        <a:graphic>
          <a:graphicData uri="http://schemas.openxmlformats.org/drawingml/2006/table">
            <a:tbl>
              <a:tblPr/>
              <a:tblGrid>
                <a:gridCol w="202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3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0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03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03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03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21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1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sng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sng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sng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sng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Average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COGS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89.9%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84.8%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84.0%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86.2%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GSA &amp; Other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12.1%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10.4%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9.5%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10.7%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PBT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-2.0%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4.8%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6.4%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3.1%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Total Sales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100%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100%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100%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100%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1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30" name="Straight Connector 29"/>
          <p:cNvCxnSpPr/>
          <p:nvPr/>
        </p:nvCxnSpPr>
        <p:spPr>
          <a:xfrm>
            <a:off x="4624387" y="3631173"/>
            <a:ext cx="58674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90987" y="4251209"/>
            <a:ext cx="723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*Example firm from the Plastic Manufacturing Industry that has operations in Mexico.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90987" y="1765727"/>
            <a:ext cx="7239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294071"/>
                </a:solidFill>
              </a:rPr>
              <a:t>Core Molding Technologies (CMT)*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86187" y="5147258"/>
                <a:ext cx="2358518" cy="4626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𝐶𝑂𝐺𝑆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%=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𝐶𝑂𝐺𝑆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𝑆𝑎𝑙𝑒𝑠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187" y="5147258"/>
                <a:ext cx="2358518" cy="46269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ounded Rectangle 23"/>
          <p:cNvSpPr/>
          <p:nvPr/>
        </p:nvSpPr>
        <p:spPr>
          <a:xfrm>
            <a:off x="6485444" y="5042441"/>
            <a:ext cx="2177543" cy="82495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endParaRPr lang="en-IN" sz="16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437819" y="5147259"/>
                <a:ext cx="2148968" cy="4626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𝑃𝐵𝑇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%=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𝑃𝐵𝑇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𝑆𝑎𝑙𝑒𝑠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819" y="5147259"/>
                <a:ext cx="2148968" cy="46269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5295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786187" y="1828800"/>
            <a:ext cx="7696200" cy="34290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5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2000" dirty="0">
                <a:solidFill>
                  <a:schemeClr val="bg1"/>
                </a:solidFill>
              </a:rPr>
              <a:t>Average the ratios of the selected firms to create your industry ratios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52876"/>
              </p:ext>
            </p:extLst>
          </p:nvPr>
        </p:nvGraphicFramePr>
        <p:xfrm>
          <a:off x="4471987" y="2364105"/>
          <a:ext cx="6172199" cy="2205990"/>
        </p:xfrm>
        <a:graphic>
          <a:graphicData uri="http://schemas.openxmlformats.org/drawingml/2006/table">
            <a:tbl>
              <a:tblPr/>
              <a:tblGrid>
                <a:gridCol w="202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3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0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03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3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03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03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21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41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sng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Firm 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sng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Firm 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sng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sng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Firm 7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sng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Average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COGS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86%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79%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76%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77.6%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GSA &amp; Other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17.8%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PBT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4.6%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Total Sales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1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29407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pPr lvl="0"/>
            <a:r>
              <a:rPr lang="en-US" sz="2800" dirty="0"/>
              <a:t>Use Financial Data to Calculate Ratios (COGS, PBT, GSA &amp; Other)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3" name="Rounded Rectangle 12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3</a:t>
              </a:r>
              <a:endParaRPr lang="en-US" sz="2500" kern="1200" dirty="0"/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4624387" y="3964305"/>
            <a:ext cx="58674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14787" y="4876800"/>
            <a:ext cx="723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*Example data for illustration purposes only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90987" y="2135505"/>
            <a:ext cx="7239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294071"/>
                </a:solidFill>
              </a:rPr>
              <a:t>Selected firms in the plastics manufacturing industry*</a:t>
            </a:r>
          </a:p>
        </p:txBody>
      </p:sp>
    </p:spTree>
    <p:extLst>
      <p:ext uri="{BB962C8B-B14F-4D97-AF65-F5344CB8AC3E}">
        <p14:creationId xmlns:p14="http://schemas.microsoft.com/office/powerpoint/2010/main" val="2224902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DBF6D90-CE29-45DC-8ED2-427B9E8C49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590"/>
          <a:stretch/>
        </p:blipFill>
        <p:spPr>
          <a:xfrm>
            <a:off x="4136407" y="4114800"/>
            <a:ext cx="7550538" cy="2057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75E183-3DE9-455A-82EF-C7F044D06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594" y="2975408"/>
            <a:ext cx="6724996" cy="8572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5CE2AA5-C74E-49F4-84BE-8D3B5A251B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6407" y="1531406"/>
            <a:ext cx="4305521" cy="91444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6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6" y="1219200"/>
            <a:ext cx="3265555" cy="5197476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900" u="sng" dirty="0">
                <a:solidFill>
                  <a:schemeClr val="bg1"/>
                </a:solidFill>
              </a:rPr>
              <a:t>In Mexico, follow 12 steps to find DM, DL, and MOH.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9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900" dirty="0">
                <a:solidFill>
                  <a:schemeClr val="bg1"/>
                </a:solidFill>
              </a:rPr>
              <a:t>1. Go to: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900" dirty="0">
                <a:solidFill>
                  <a:schemeClr val="bg1"/>
                </a:solidFill>
              </a:rPr>
              <a:t>And click on top item “Data” or “</a:t>
            </a:r>
            <a:r>
              <a:rPr lang="en-US" sz="1900" dirty="0" err="1">
                <a:solidFill>
                  <a:schemeClr val="bg1"/>
                </a:solidFill>
              </a:rPr>
              <a:t>Datos</a:t>
            </a:r>
            <a:r>
              <a:rPr lang="en-US" sz="1900" dirty="0">
                <a:solidFill>
                  <a:schemeClr val="bg1"/>
                </a:solidFill>
              </a:rPr>
              <a:t>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9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900" dirty="0">
                <a:solidFill>
                  <a:schemeClr val="bg1"/>
                </a:solidFill>
              </a:rPr>
              <a:t>2. Find and click on “</a:t>
            </a:r>
            <a:r>
              <a:rPr lang="en-IN" sz="1900" dirty="0" err="1">
                <a:solidFill>
                  <a:schemeClr val="bg1"/>
                </a:solidFill>
              </a:rPr>
              <a:t>Programas</a:t>
            </a:r>
            <a:r>
              <a:rPr lang="en-IN" sz="1900" dirty="0">
                <a:solidFill>
                  <a:schemeClr val="bg1"/>
                </a:solidFill>
              </a:rPr>
              <a:t>” or “Programs”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9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900" dirty="0">
                <a:solidFill>
                  <a:schemeClr val="bg1"/>
                </a:solidFill>
              </a:rPr>
              <a:t>3. Find and click on “</a:t>
            </a:r>
            <a:r>
              <a:rPr lang="en-IN" sz="1900" dirty="0" err="1">
                <a:solidFill>
                  <a:schemeClr val="bg1"/>
                </a:solidFill>
              </a:rPr>
              <a:t>Censos</a:t>
            </a:r>
            <a:r>
              <a:rPr lang="en-IN" sz="1900" dirty="0">
                <a:solidFill>
                  <a:schemeClr val="bg1"/>
                </a:solidFill>
              </a:rPr>
              <a:t> </a:t>
            </a:r>
            <a:r>
              <a:rPr lang="en-IN" sz="1900" dirty="0" err="1">
                <a:solidFill>
                  <a:schemeClr val="bg1"/>
                </a:solidFill>
              </a:rPr>
              <a:t>Economicos</a:t>
            </a:r>
            <a:r>
              <a:rPr lang="en-IN" sz="1900" dirty="0">
                <a:solidFill>
                  <a:schemeClr val="bg1"/>
                </a:solidFill>
              </a:rPr>
              <a:t>” or “Economic Census”. Then select the year.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562132" y="2101613"/>
            <a:ext cx="728320" cy="36148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453187" y="3336239"/>
            <a:ext cx="951968" cy="32136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/>
              <a:t>Use Manufacturing Data to Calculate Ratios (DM, DL, and MOH)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4</a:t>
              </a:r>
              <a:endParaRPr lang="en-US" sz="2500" kern="1200" dirty="0"/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1423987" y="2209800"/>
            <a:ext cx="1578560" cy="350441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r>
              <a:rPr lang="en-US" sz="2000" dirty="0">
                <a:solidFill>
                  <a:srgbClr val="294071"/>
                </a:solidFill>
                <a:hlinkClick r:id="rId5"/>
              </a:rPr>
              <a:t>inegi.org.mx</a:t>
            </a:r>
            <a:endParaRPr lang="en-US" sz="2000" dirty="0">
              <a:solidFill>
                <a:srgbClr val="29407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894028" y="5603507"/>
            <a:ext cx="1568898" cy="25274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noFill/>
            </a:endParaRPr>
          </a:p>
        </p:txBody>
      </p:sp>
      <p:cxnSp>
        <p:nvCxnSpPr>
          <p:cNvPr id="30" name="Straight Arrow Connector 29"/>
          <p:cNvCxnSpPr>
            <a:cxnSpLocks/>
          </p:cNvCxnSpPr>
          <p:nvPr/>
        </p:nvCxnSpPr>
        <p:spPr>
          <a:xfrm flipV="1">
            <a:off x="2947987" y="2445853"/>
            <a:ext cx="1752600" cy="89038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  <a:endCxn id="25" idx="1"/>
          </p:cNvCxnSpPr>
          <p:nvPr/>
        </p:nvCxnSpPr>
        <p:spPr>
          <a:xfrm flipV="1">
            <a:off x="2947987" y="3496920"/>
            <a:ext cx="3505200" cy="100994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  <a:endCxn id="45" idx="1"/>
          </p:cNvCxnSpPr>
          <p:nvPr/>
        </p:nvCxnSpPr>
        <p:spPr>
          <a:xfrm>
            <a:off x="3057105" y="5486400"/>
            <a:ext cx="3836923" cy="24347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27C5B516-A026-4B66-A453-5D38A6E819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9171" y="5967878"/>
            <a:ext cx="2660787" cy="590580"/>
          </a:xfrm>
          <a:prstGeom prst="rect">
            <a:avLst/>
          </a:prstGeom>
        </p:spPr>
      </p:pic>
      <p:sp>
        <p:nvSpPr>
          <p:cNvPr id="14" name="Rounded Rectangle 44">
            <a:extLst>
              <a:ext uri="{FF2B5EF4-FFF2-40B4-BE49-F238E27FC236}">
                <a16:creationId xmlns:a16="http://schemas.microsoft.com/office/drawing/2014/main" id="{99DB34A6-048D-462D-BE9B-7FDFF56ADED7}"/>
              </a:ext>
            </a:extLst>
          </p:cNvPr>
          <p:cNvSpPr/>
          <p:nvPr/>
        </p:nvSpPr>
        <p:spPr>
          <a:xfrm>
            <a:off x="6888133" y="5985128"/>
            <a:ext cx="1568898" cy="25274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noFill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5D1A6D5-3C35-49E1-9EF5-0B9DB27940A3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3091902" y="5515354"/>
            <a:ext cx="3796231" cy="59614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667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CB7A6-1A81-40CC-BCE2-567E75AA53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473"/>
          <a:stretch/>
        </p:blipFill>
        <p:spPr>
          <a:xfrm>
            <a:off x="3853089" y="1132817"/>
            <a:ext cx="7705498" cy="435358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7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dirty="0">
                <a:solidFill>
                  <a:schemeClr val="bg1"/>
                </a:solidFill>
              </a:rPr>
              <a:t>4. Click on the tab labelled “</a:t>
            </a:r>
            <a:r>
              <a:rPr lang="en-IN" dirty="0" err="1">
                <a:solidFill>
                  <a:schemeClr val="bg1"/>
                </a:solidFill>
              </a:rPr>
              <a:t>Tabulados</a:t>
            </a:r>
            <a:r>
              <a:rPr lang="en-IN" dirty="0">
                <a:solidFill>
                  <a:schemeClr val="bg1"/>
                </a:solidFill>
              </a:rPr>
              <a:t>” (switch to Spanish if you cant find it under English)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dirty="0">
                <a:solidFill>
                  <a:schemeClr val="bg1"/>
                </a:solidFill>
              </a:rPr>
              <a:t>5.  Under “</a:t>
            </a:r>
            <a:r>
              <a:rPr lang="en-IN" dirty="0" err="1">
                <a:solidFill>
                  <a:schemeClr val="bg1"/>
                </a:solidFill>
              </a:rPr>
              <a:t>Tabulados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Interactivos</a:t>
            </a:r>
            <a:r>
              <a:rPr lang="en-IN" dirty="0">
                <a:solidFill>
                  <a:schemeClr val="bg1"/>
                </a:solidFill>
              </a:rPr>
              <a:t>” (“</a:t>
            </a:r>
            <a:r>
              <a:rPr lang="en-IN" dirty="0" err="1">
                <a:solidFill>
                  <a:schemeClr val="bg1"/>
                </a:solidFill>
              </a:rPr>
              <a:t>Iteractive</a:t>
            </a:r>
            <a:r>
              <a:rPr lang="en-IN" dirty="0">
                <a:solidFill>
                  <a:schemeClr val="bg1"/>
                </a:solidFill>
              </a:rPr>
              <a:t> tabs”) </a:t>
            </a:r>
            <a:r>
              <a:rPr lang="en-IN" b="1" dirty="0">
                <a:solidFill>
                  <a:schemeClr val="bg1"/>
                </a:solidFill>
              </a:rPr>
              <a:t>click</a:t>
            </a:r>
            <a:r>
              <a:rPr lang="en-IN" dirty="0">
                <a:solidFill>
                  <a:schemeClr val="bg1"/>
                </a:solidFill>
              </a:rPr>
              <a:t> on “Sistema </a:t>
            </a:r>
            <a:r>
              <a:rPr lang="en-IN" dirty="0" err="1">
                <a:solidFill>
                  <a:schemeClr val="bg1"/>
                </a:solidFill>
              </a:rPr>
              <a:t>Automatizado</a:t>
            </a:r>
            <a:r>
              <a:rPr lang="en-IN" dirty="0">
                <a:solidFill>
                  <a:schemeClr val="bg1"/>
                </a:solidFill>
              </a:rPr>
              <a:t> de </a:t>
            </a:r>
            <a:r>
              <a:rPr lang="en-IN" dirty="0" err="1">
                <a:solidFill>
                  <a:schemeClr val="bg1"/>
                </a:solidFill>
              </a:rPr>
              <a:t>Informacion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err="1">
                <a:solidFill>
                  <a:schemeClr val="bg1"/>
                </a:solidFill>
              </a:rPr>
              <a:t>Censal</a:t>
            </a:r>
            <a:r>
              <a:rPr lang="en-IN" dirty="0">
                <a:solidFill>
                  <a:schemeClr val="bg1"/>
                </a:solidFill>
              </a:rPr>
              <a:t> (SAIC)” (Automated Census Information System)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948363" y="2996299"/>
            <a:ext cx="816370" cy="34762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noFill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/>
              <a:t>Use Manufacturing Data to Calculate Ratios (DM, DL, and MOH)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4</a:t>
              </a:r>
              <a:endParaRPr lang="en-US" sz="2500" kern="1200" dirty="0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4025783" y="4989726"/>
            <a:ext cx="4027604" cy="23290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noFill/>
            </a:endParaRPr>
          </a:p>
        </p:txBody>
      </p:sp>
      <p:cxnSp>
        <p:nvCxnSpPr>
          <p:cNvPr id="22" name="Straight Arrow Connector 21"/>
          <p:cNvCxnSpPr>
            <a:cxnSpLocks/>
            <a:endCxn id="21" idx="1"/>
          </p:cNvCxnSpPr>
          <p:nvPr/>
        </p:nvCxnSpPr>
        <p:spPr>
          <a:xfrm>
            <a:off x="2884558" y="2261168"/>
            <a:ext cx="3063805" cy="90894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</p:cNvCxnSpPr>
          <p:nvPr/>
        </p:nvCxnSpPr>
        <p:spPr>
          <a:xfrm>
            <a:off x="2884558" y="3447155"/>
            <a:ext cx="1130229" cy="142964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  <a:endCxn id="34" idx="1"/>
          </p:cNvCxnSpPr>
          <p:nvPr/>
        </p:nvCxnSpPr>
        <p:spPr>
          <a:xfrm>
            <a:off x="2895554" y="3454872"/>
            <a:ext cx="1130229" cy="165130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33">
            <a:extLst>
              <a:ext uri="{FF2B5EF4-FFF2-40B4-BE49-F238E27FC236}">
                <a16:creationId xmlns:a16="http://schemas.microsoft.com/office/drawing/2014/main" id="{5E387189-E3D4-4A77-83D6-E69A8FB9EF09}"/>
              </a:ext>
            </a:extLst>
          </p:cNvPr>
          <p:cNvSpPr/>
          <p:nvPr/>
        </p:nvSpPr>
        <p:spPr>
          <a:xfrm>
            <a:off x="4014787" y="4725952"/>
            <a:ext cx="4027604" cy="26377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209767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FB44B7-3E25-4011-9F9F-4FB989F1E0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4" t="15836" r="4833" b="6747"/>
          <a:stretch/>
        </p:blipFill>
        <p:spPr>
          <a:xfrm>
            <a:off x="3609974" y="1005909"/>
            <a:ext cx="8153401" cy="276075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8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6. The following window will have the first two variables selected – Census year and geographic scope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20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2000" dirty="0">
                <a:solidFill>
                  <a:schemeClr val="bg1"/>
                </a:solidFill>
              </a:rPr>
              <a:t>7. Next select Economic activity by navigating the NAICS tree on the left to code identified in slide 2 (326199)</a:t>
            </a: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/>
              <a:t>Use Manufacturing Data to Calculate Ratios (DM, DL, and MOH)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4</a:t>
              </a:r>
              <a:endParaRPr lang="en-US" sz="2500" kern="1200" dirty="0"/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5715301" y="3034376"/>
            <a:ext cx="2081213" cy="381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noFill/>
            </a:endParaRPr>
          </a:p>
        </p:txBody>
      </p:sp>
      <p:cxnSp>
        <p:nvCxnSpPr>
          <p:cNvPr id="18" name="Straight Arrow Connector 17"/>
          <p:cNvCxnSpPr>
            <a:cxnSpLocks/>
            <a:endCxn id="22" idx="1"/>
          </p:cNvCxnSpPr>
          <p:nvPr/>
        </p:nvCxnSpPr>
        <p:spPr>
          <a:xfrm>
            <a:off x="2742196" y="2377612"/>
            <a:ext cx="2973105" cy="84726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  <a:endCxn id="35" idx="1"/>
          </p:cNvCxnSpPr>
          <p:nvPr/>
        </p:nvCxnSpPr>
        <p:spPr>
          <a:xfrm>
            <a:off x="2742196" y="4662256"/>
            <a:ext cx="1946785" cy="107179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1BAA777-AFFC-4930-A3E2-837600F30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935" y="3934429"/>
            <a:ext cx="2190863" cy="8382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33DCF3-376B-48D9-960F-D34D86200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8981" y="4772672"/>
            <a:ext cx="1911448" cy="12129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F36065-6566-4A18-8492-95CE552A96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217"/>
          <a:stretch/>
        </p:blipFill>
        <p:spPr>
          <a:xfrm>
            <a:off x="3648375" y="3500640"/>
            <a:ext cx="2081213" cy="381000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4688981" y="5372100"/>
            <a:ext cx="1764206" cy="7239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127511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8AFA4A-ECD5-4B56-BA69-768387DEC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146" y="1267640"/>
            <a:ext cx="2622685" cy="30672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E18DBE-4189-4F0B-9C5C-A6C3147C9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964" y="3508219"/>
            <a:ext cx="2482978" cy="30608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AD8A4BF-DE76-49F5-BDEA-876947E59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6659" y="1348866"/>
            <a:ext cx="2597283" cy="179079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9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2383" y="1217102"/>
            <a:ext cx="3847240" cy="5183697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dirty="0">
                <a:solidFill>
                  <a:schemeClr val="bg1"/>
                </a:solidFill>
              </a:rPr>
              <a:t>6. Next select the “Census Variables” by scrolling beyond the economic activity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dirty="0">
                <a:solidFill>
                  <a:schemeClr val="bg1"/>
                </a:solidFill>
              </a:rPr>
              <a:t>7. From the list of variables select the following variables:</a:t>
            </a:r>
          </a:p>
          <a:p>
            <a:pPr lvl="1" indent="-457200">
              <a:buClr>
                <a:srgbClr val="94B6D2">
                  <a:lumMod val="50000"/>
                </a:srgbClr>
              </a:buClr>
              <a:buAutoNum type="alphaLcPeriod"/>
            </a:pPr>
            <a:r>
              <a:rPr lang="en-IN" dirty="0">
                <a:solidFill>
                  <a:schemeClr val="bg1"/>
                </a:solidFill>
              </a:rPr>
              <a:t>J000A Total Renumerations</a:t>
            </a:r>
          </a:p>
          <a:p>
            <a:pPr lvl="1" indent="-457200">
              <a:buClr>
                <a:srgbClr val="94B6D2">
                  <a:lumMod val="50000"/>
                </a:srgbClr>
              </a:buClr>
              <a:buAutoNum type="alphaLcPeriod"/>
            </a:pPr>
            <a:r>
              <a:rPr lang="en-IN" dirty="0">
                <a:solidFill>
                  <a:schemeClr val="bg1"/>
                </a:solidFill>
              </a:rPr>
              <a:t>K030A Raw materials and materials that are integrated into production</a:t>
            </a:r>
          </a:p>
          <a:p>
            <a:pPr lvl="1" indent="-457200">
              <a:buClr>
                <a:srgbClr val="94B6D2">
                  <a:lumMod val="50000"/>
                </a:srgbClr>
              </a:buClr>
              <a:buAutoNum type="alphaLcPeriod"/>
            </a:pPr>
            <a:r>
              <a:rPr lang="en-IN" dirty="0">
                <a:solidFill>
                  <a:schemeClr val="bg1"/>
                </a:solidFill>
              </a:rPr>
              <a:t>M030A Sales of manufactured, generated or extracted products</a:t>
            </a:r>
          </a:p>
          <a:p>
            <a:pPr>
              <a:buClr>
                <a:srgbClr val="94B6D2">
                  <a:lumMod val="50000"/>
                </a:srgbClr>
              </a:buClr>
            </a:pPr>
            <a:r>
              <a:rPr lang="en-IN" dirty="0">
                <a:solidFill>
                  <a:schemeClr val="bg1"/>
                </a:solidFill>
              </a:rPr>
              <a:t>8. Then click “Consult”</a:t>
            </a:r>
          </a:p>
          <a:p>
            <a:pPr>
              <a:buClr>
                <a:srgbClr val="94B6D2">
                  <a:lumMod val="50000"/>
                </a:srgbClr>
              </a:buClr>
            </a:pP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/>
              <a:t>Use Manufacturing Data to Calculate Ratios (DM, DL, and MOH)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6" name="Rounded Rectangle 25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4</a:t>
              </a:r>
              <a:endParaRPr lang="en-US" sz="2500" kern="1200" dirty="0"/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4688981" y="2725551"/>
            <a:ext cx="2081213" cy="381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noFill/>
            </a:endParaRPr>
          </a:p>
        </p:txBody>
      </p:sp>
      <p:cxnSp>
        <p:nvCxnSpPr>
          <p:cNvPr id="18" name="Straight Arrow Connector 17"/>
          <p:cNvCxnSpPr>
            <a:cxnSpLocks/>
            <a:endCxn id="22" idx="1"/>
          </p:cNvCxnSpPr>
          <p:nvPr/>
        </p:nvCxnSpPr>
        <p:spPr>
          <a:xfrm flipV="1">
            <a:off x="2962777" y="2916051"/>
            <a:ext cx="1726204" cy="91117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  <a:endCxn id="35" idx="1"/>
          </p:cNvCxnSpPr>
          <p:nvPr/>
        </p:nvCxnSpPr>
        <p:spPr>
          <a:xfrm flipV="1">
            <a:off x="3328987" y="3921533"/>
            <a:ext cx="4583608" cy="66763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7912595" y="3508218"/>
            <a:ext cx="2366236" cy="82662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noFill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DCE99D4-9598-4937-8E27-AE44F539AD65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3557587" y="5509134"/>
            <a:ext cx="1196652" cy="77071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34">
            <a:extLst>
              <a:ext uri="{FF2B5EF4-FFF2-40B4-BE49-F238E27FC236}">
                <a16:creationId xmlns:a16="http://schemas.microsoft.com/office/drawing/2014/main" id="{6867172E-C40C-4E34-9DD2-4E8166BA90DB}"/>
              </a:ext>
            </a:extLst>
          </p:cNvPr>
          <p:cNvSpPr/>
          <p:nvPr/>
        </p:nvSpPr>
        <p:spPr>
          <a:xfrm>
            <a:off x="4754239" y="5866532"/>
            <a:ext cx="2366236" cy="82662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rgbClr val="CD6525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1694244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428AE"/>
      </a:hlink>
      <a:folHlink>
        <a:srgbClr val="0428AE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b58ae008-966b-4bff-8a7d-37abbecab93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C5B21A2D92F14F8F210EA09878FEF2" ma:contentTypeVersion="14" ma:contentTypeDescription="Create a new document." ma:contentTypeScope="" ma:versionID="3187aa64b80e5016608c52b5e45d0339">
  <xsd:schema xmlns:xsd="http://www.w3.org/2001/XMLSchema" xmlns:xs="http://www.w3.org/2001/XMLSchema" xmlns:p="http://schemas.microsoft.com/office/2006/metadata/properties" xmlns:ns2="ff8bcfcb-4344-44cf-9f08-daa529b9a53e" xmlns:ns3="b58ae008-966b-4bff-8a7d-37abbecab933" targetNamespace="http://schemas.microsoft.com/office/2006/metadata/properties" ma:root="true" ma:fieldsID="2d222e709ca0c0c71af5a162821e6389" ns2:_="" ns3:_="">
    <xsd:import namespace="ff8bcfcb-4344-44cf-9f08-daa529b9a53e"/>
    <xsd:import namespace="b58ae008-966b-4bff-8a7d-37abbecab93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_Flow_SignoffStatu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bcfcb-4344-44cf-9f08-daa529b9a5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ae008-966b-4bff-8a7d-37abbecab9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_x0024_Resources_x003a_core_x002c_Signoff_Status_x003b_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147DD5-267B-4059-885E-5F03CFC2E804}">
  <ds:schemaRefs>
    <ds:schemaRef ds:uri="b58ae008-966b-4bff-8a7d-37abbecab933"/>
    <ds:schemaRef ds:uri="ff8bcfcb-4344-44cf-9f08-daa529b9a53e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0A522BA-7A3A-4B5D-A71E-DC97AA6F9F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834A25-C229-4709-94FA-B6273D1017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8bcfcb-4344-44cf-9f08-daa529b9a53e"/>
    <ds:schemaRef ds:uri="b58ae008-966b-4bff-8a7d-37abbecab9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10583</TotalTime>
  <Words>1509</Words>
  <Application>Microsoft Office PowerPoint</Application>
  <PresentationFormat>Custom</PresentationFormat>
  <Paragraphs>443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Cambria</vt:lpstr>
      <vt:lpstr>Cambria Math</vt:lpstr>
      <vt:lpstr>Tahoma</vt:lpstr>
      <vt:lpstr>Wingdings</vt:lpstr>
      <vt:lpstr>Wingdings 2</vt:lpstr>
      <vt:lpstr>Concourse</vt:lpstr>
      <vt:lpstr>How to Build an Industry Cost Profile (ICP) for a product in Mexico</vt:lpstr>
      <vt:lpstr>Select the Industry Code Based on the Supplier’s Business and Product</vt:lpstr>
      <vt:lpstr>Identify Data Sources for Financial and Manufacturing Information Related to Industry Code</vt:lpstr>
      <vt:lpstr>Use Financial Data to Calculate Ratios (COGS, PBT, GSA &amp; Other Expenses)</vt:lpstr>
      <vt:lpstr>Use Financial Data to Calculate Ratios (COGS, PBT, GSA &amp; Other)</vt:lpstr>
      <vt:lpstr>Use Manufacturing Data to Calculate Ratios (DM, DL, and MOH)</vt:lpstr>
      <vt:lpstr>Use Manufacturing Data to Calculate Ratios (DM, DL, and MOH)</vt:lpstr>
      <vt:lpstr>Use Manufacturing Data to Calculate Ratios (DM, DL, and MOH)</vt:lpstr>
      <vt:lpstr>Use Manufacturing Data to Calculate Ratios (DM, DL, and MOH)</vt:lpstr>
      <vt:lpstr>Use Manufacturing Data to Calculate Ratios (DM, DL, and MOH)</vt:lpstr>
      <vt:lpstr>Use Manufacturing Data to Calculate Ratios for DM, DL, and MOH</vt:lpstr>
      <vt:lpstr>Use Manufacturing Data to Calculate Ratios for DM, DL, and MOH</vt:lpstr>
      <vt:lpstr>Use Manufacturing Data to Calculate Ratios for DM, DL, and MOH</vt:lpstr>
      <vt:lpstr>Present all your calculated ratios in the cost breakdown format</vt:lpstr>
      <vt:lpstr>References and summary of ICP calculations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Malaysia will see increased support and new activity in the O&amp;G industry to offset declines in projected production</dc:title>
  <dc:creator>Amit</dc:creator>
  <cp:lastModifiedBy>Sheetal Jain</cp:lastModifiedBy>
  <cp:revision>334</cp:revision>
  <dcterms:created xsi:type="dcterms:W3CDTF">2015-03-30T07:09:58Z</dcterms:created>
  <dcterms:modified xsi:type="dcterms:W3CDTF">2021-02-09T07:59:49Z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0x010100BAC5B21A2D92F14F8F210EA09878FEF2</vt:lpwstr>
  </property>
</Properties>
</file>